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8" r:id="rId4"/>
  </p:sldMasterIdLst>
  <p:notesMasterIdLst>
    <p:notesMasterId r:id="rId29"/>
  </p:notesMasterIdLst>
  <p:sldIdLst>
    <p:sldId id="256" r:id="rId5"/>
    <p:sldId id="258" r:id="rId6"/>
    <p:sldId id="259" r:id="rId7"/>
    <p:sldId id="268" r:id="rId8"/>
    <p:sldId id="284" r:id="rId9"/>
    <p:sldId id="281" r:id="rId10"/>
    <p:sldId id="283" r:id="rId11"/>
    <p:sldId id="282" r:id="rId12"/>
    <p:sldId id="285" r:id="rId13"/>
    <p:sldId id="290" r:id="rId14"/>
    <p:sldId id="291" r:id="rId15"/>
    <p:sldId id="292" r:id="rId16"/>
    <p:sldId id="293" r:id="rId17"/>
    <p:sldId id="294" r:id="rId18"/>
    <p:sldId id="295" r:id="rId19"/>
    <p:sldId id="296" r:id="rId20"/>
    <p:sldId id="297" r:id="rId21"/>
    <p:sldId id="299" r:id="rId22"/>
    <p:sldId id="300" r:id="rId23"/>
    <p:sldId id="301" r:id="rId24"/>
    <p:sldId id="298" r:id="rId25"/>
    <p:sldId id="261" r:id="rId26"/>
    <p:sldId id="287" r:id="rId27"/>
    <p:sldId id="289" r:id="rId28"/>
  </p:sldIdLst>
  <p:sldSz cx="12192000" cy="6858000"/>
  <p:notesSz cx="6858000" cy="9144000"/>
  <p:embeddedFontLst>
    <p:embeddedFont>
      <p:font typeface="Abril Fatface" panose="02000503000000020003" pitchFamily="2" charset="0"/>
      <p:regular r:id="rId30"/>
    </p:embeddedFon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3"/>
    <p:restoredTop sz="68437"/>
  </p:normalViewPr>
  <p:slideViewPr>
    <p:cSldViewPr snapToGrid="0">
      <p:cViewPr varScale="1">
        <p:scale>
          <a:sx n="66" d="100"/>
          <a:sy n="66" d="100"/>
        </p:scale>
        <p:origin x="1955" y="3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8" d="100"/>
          <a:sy n="128" d="100"/>
        </p:scale>
        <p:origin x="444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 ensure the success of the project, it is essential to establish a clear methodology that consists in a systematic approach that allows for the accurate replication of a DDoS attack while maintaining ethical considerations and minimizing the potential impact on public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5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objective</a:t>
            </a:r>
            <a:r>
              <a:rPr lang="it-IT" dirty="0"/>
              <a:t> </a:t>
            </a:r>
            <a:r>
              <a:rPr lang="it-IT" dirty="0" err="1"/>
              <a:t>is</a:t>
            </a:r>
            <a:r>
              <a:rPr lang="it-IT" dirty="0"/>
              <a:t> to </a:t>
            </a:r>
            <a:r>
              <a:rPr lang="it-IT" dirty="0" err="1"/>
              <a:t>asses</a:t>
            </a:r>
            <a:r>
              <a:rPr lang="it-IT" dirty="0"/>
              <a:t> </a:t>
            </a:r>
            <a:r>
              <a:rPr lang="it-IT" dirty="0" err="1"/>
              <a:t>Dos</a:t>
            </a:r>
            <a:r>
              <a:rPr lang="it-IT" dirty="0"/>
              <a:t> </a:t>
            </a:r>
            <a:r>
              <a:rPr lang="it-IT" dirty="0" err="1"/>
              <a:t>attck</a:t>
            </a:r>
            <a:r>
              <a:rPr lang="it-IT" dirty="0"/>
              <a:t> by </a:t>
            </a:r>
            <a:r>
              <a:rPr lang="it-IT" dirty="0" err="1"/>
              <a:t>expoiting</a:t>
            </a:r>
            <a:r>
              <a:rPr lang="it-IT" dirty="0"/>
              <a:t> the DNS </a:t>
            </a:r>
            <a:r>
              <a:rPr lang="it-IT" dirty="0" err="1"/>
              <a:t>protocol</a:t>
            </a:r>
            <a:r>
              <a:rPr lang="it-IT" dirty="0"/>
              <a:t> and monitoring the </a:t>
            </a:r>
            <a:r>
              <a:rPr lang="it-IT" dirty="0" err="1"/>
              <a:t>reachability</a:t>
            </a:r>
            <a:r>
              <a:rPr lang="it-IT" dirty="0"/>
              <a:t> of the </a:t>
            </a:r>
            <a:r>
              <a:rPr lang="it-IT" dirty="0" err="1"/>
              <a:t>targeted</a:t>
            </a:r>
            <a:r>
              <a:rPr lang="it-IT" dirty="0"/>
              <a:t> device and the </a:t>
            </a:r>
            <a:r>
              <a:rPr lang="it-IT" dirty="0" err="1"/>
              <a:t>nodes</a:t>
            </a:r>
            <a:r>
              <a:rPr lang="it-IT" dirty="0"/>
              <a:t> </a:t>
            </a:r>
            <a:r>
              <a:rPr lang="it-IT" dirty="0" err="1"/>
              <a:t>available</a:t>
            </a:r>
            <a:r>
              <a:rPr lang="it-IT" dirty="0"/>
              <a:t> on the network. </a:t>
            </a:r>
            <a:r>
              <a:rPr lang="it-IT" dirty="0" err="1"/>
              <a:t>Our</a:t>
            </a:r>
            <a:r>
              <a:rPr lang="it-IT" dirty="0"/>
              <a:t> study </a:t>
            </a:r>
            <a:r>
              <a:rPr lang="it-IT" dirty="0" err="1"/>
              <a:t>aims</a:t>
            </a:r>
            <a:r>
              <a:rPr lang="it-IT" dirty="0"/>
              <a:t> to </a:t>
            </a:r>
            <a:r>
              <a:rPr lang="it-IT" dirty="0" err="1"/>
              <a:t>identify</a:t>
            </a:r>
            <a:r>
              <a:rPr lang="it-IT" dirty="0"/>
              <a:t> the </a:t>
            </a:r>
            <a:r>
              <a:rPr lang="it-IT" dirty="0" err="1"/>
              <a:t>vulnerabilities</a:t>
            </a:r>
            <a:r>
              <a:rPr lang="it-IT" dirty="0"/>
              <a:t> </a:t>
            </a:r>
            <a:r>
              <a:rPr lang="it-IT" dirty="0" err="1"/>
              <a:t>within</a:t>
            </a:r>
            <a:r>
              <a:rPr lang="it-IT" dirty="0"/>
              <a:t> the DNS </a:t>
            </a:r>
            <a:r>
              <a:rPr lang="it-IT" dirty="0" err="1"/>
              <a:t>protocol</a:t>
            </a:r>
            <a:r>
              <a:rPr lang="it-IT" dirty="0"/>
              <a:t>, </a:t>
            </a:r>
            <a:r>
              <a:rPr lang="it-IT" dirty="0" err="1"/>
              <a:t>evaluate</a:t>
            </a:r>
            <a:r>
              <a:rPr lang="it-IT" dirty="0"/>
              <a:t> the network </a:t>
            </a:r>
            <a:r>
              <a:rPr lang="it-IT" dirty="0" err="1"/>
              <a:t>resiliance</a:t>
            </a:r>
            <a:r>
              <a:rPr lang="it-IT" dirty="0"/>
              <a:t> and </a:t>
            </a:r>
            <a:r>
              <a:rPr lang="it-IT" dirty="0" err="1"/>
              <a:t>finally</a:t>
            </a:r>
            <a:r>
              <a:rPr lang="it-IT" dirty="0"/>
              <a:t> </a:t>
            </a:r>
            <a:r>
              <a:rPr lang="it-IT" dirty="0" err="1"/>
              <a:t>identify</a:t>
            </a:r>
            <a:r>
              <a:rPr lang="it-IT" dirty="0"/>
              <a:t> </a:t>
            </a:r>
            <a:r>
              <a:rPr lang="it-IT" dirty="0" err="1"/>
              <a:t>potential</a:t>
            </a:r>
            <a:r>
              <a:rPr lang="it-IT" dirty="0"/>
              <a:t> </a:t>
            </a:r>
            <a:r>
              <a:rPr lang="it-IT" dirty="0" err="1"/>
              <a:t>countermeasures</a:t>
            </a:r>
            <a:r>
              <a:rPr lang="it-IT" dirty="0"/>
              <a:t> </a:t>
            </a:r>
            <a:r>
              <a:rPr lang="it-IT" dirty="0" err="1"/>
              <a:t>that</a:t>
            </a:r>
            <a:r>
              <a:rPr lang="it-IT" dirty="0"/>
              <a:t> </a:t>
            </a:r>
            <a:r>
              <a:rPr lang="it-IT" dirty="0" err="1"/>
              <a:t>could</a:t>
            </a:r>
            <a:r>
              <a:rPr lang="it-IT" dirty="0"/>
              <a:t> be </a:t>
            </a:r>
            <a:r>
              <a:rPr lang="it-IT" dirty="0" err="1"/>
              <a:t>applied</a:t>
            </a:r>
            <a:r>
              <a:rPr lang="it-IT" dirty="0"/>
              <a:t> to </a:t>
            </a:r>
            <a:r>
              <a:rPr lang="it-IT" dirty="0" err="1"/>
              <a:t>limit</a:t>
            </a:r>
            <a:r>
              <a:rPr lang="it-IT" dirty="0"/>
              <a:t> the impact of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simulation</a:t>
            </a:r>
            <a:r>
              <a:rPr lang="it-IT" dirty="0"/>
              <a:t> 6 laptops </a:t>
            </a:r>
            <a:r>
              <a:rPr lang="it-IT" dirty="0" err="1"/>
              <a:t>has</a:t>
            </a:r>
            <a:r>
              <a:rPr lang="it-IT" dirty="0"/>
              <a:t> </a:t>
            </a:r>
            <a:r>
              <a:rPr lang="it-IT" dirty="0" err="1"/>
              <a:t>been</a:t>
            </a:r>
            <a:r>
              <a:rPr lang="it-IT" dirty="0"/>
              <a:t> </a:t>
            </a:r>
            <a:r>
              <a:rPr lang="it-IT" dirty="0" err="1"/>
              <a:t>used</a:t>
            </a:r>
            <a:r>
              <a:rPr lang="it-IT" dirty="0"/>
              <a:t>:</a:t>
            </a:r>
          </a:p>
          <a:p>
            <a:pPr marL="0" lvl="0" indent="0" algn="l" rtl="0">
              <a:spcBef>
                <a:spcPts val="0"/>
              </a:spcBef>
              <a:spcAft>
                <a:spcPts val="0"/>
              </a:spcAft>
              <a:buNone/>
            </a:pPr>
            <a:r>
              <a:rPr lang="it-IT" dirty="0"/>
              <a:t>1 </a:t>
            </a:r>
            <a:r>
              <a:rPr lang="it-IT" dirty="0" err="1"/>
              <a:t>hosts</a:t>
            </a:r>
            <a:r>
              <a:rPr lang="it-IT" dirty="0"/>
              <a:t> the </a:t>
            </a:r>
            <a:r>
              <a:rPr lang="it-IT" dirty="0" err="1"/>
              <a:t>dns</a:t>
            </a:r>
            <a:r>
              <a:rPr lang="it-IT" dirty="0"/>
              <a:t> server</a:t>
            </a:r>
          </a:p>
          <a:p>
            <a:pPr marL="0" lvl="0" indent="0" algn="l" rtl="0">
              <a:spcBef>
                <a:spcPts val="0"/>
              </a:spcBef>
              <a:spcAft>
                <a:spcPts val="0"/>
              </a:spcAft>
              <a:buNone/>
            </a:pPr>
            <a:r>
              <a:rPr lang="it-IT" dirty="0"/>
              <a:t>4 </a:t>
            </a:r>
            <a:r>
              <a:rPr lang="it-IT" dirty="0" err="1"/>
              <a:t>perform</a:t>
            </a:r>
            <a:r>
              <a:rPr lang="it-IT" dirty="0"/>
              <a:t> the </a:t>
            </a:r>
            <a:r>
              <a:rPr lang="it-IT" dirty="0" err="1"/>
              <a:t>attack</a:t>
            </a:r>
            <a:r>
              <a:rPr lang="it-IT" dirty="0"/>
              <a:t> </a:t>
            </a:r>
          </a:p>
          <a:p>
            <a:pPr marL="0" lvl="0" indent="0" algn="l" rtl="0">
              <a:spcBef>
                <a:spcPts val="0"/>
              </a:spcBef>
              <a:spcAft>
                <a:spcPts val="0"/>
              </a:spcAft>
              <a:buNone/>
            </a:pPr>
            <a:r>
              <a:rPr lang="it-IT" dirty="0"/>
              <a:t>1 </a:t>
            </a:r>
            <a:r>
              <a:rPr lang="it-IT" dirty="0" err="1"/>
              <a:t>is</a:t>
            </a:r>
            <a:r>
              <a:rPr lang="it-IT" dirty="0"/>
              <a:t> the </a:t>
            </a:r>
            <a:r>
              <a:rPr lang="it-IT" dirty="0" err="1"/>
              <a:t>victim</a:t>
            </a:r>
            <a:r>
              <a:rPr lang="it-IT" dirty="0"/>
              <a:t> of spoofing, </a:t>
            </a:r>
            <a:r>
              <a:rPr lang="it-IT" dirty="0" err="1"/>
              <a:t>since</a:t>
            </a:r>
            <a:r>
              <a:rPr lang="it-IT" dirty="0"/>
              <a:t> the </a:t>
            </a:r>
            <a:r>
              <a:rPr lang="it-IT" dirty="0" err="1"/>
              <a:t>attackers</a:t>
            </a:r>
            <a:r>
              <a:rPr lang="it-IT" dirty="0"/>
              <a:t> </a:t>
            </a:r>
            <a:r>
              <a:rPr lang="it-IT" dirty="0" err="1"/>
              <a:t>does</a:t>
            </a:r>
            <a:r>
              <a:rPr lang="it-IT" dirty="0"/>
              <a:t> </a:t>
            </a:r>
            <a:r>
              <a:rPr lang="it-IT" dirty="0" err="1"/>
              <a:t>not</a:t>
            </a:r>
            <a:r>
              <a:rPr lang="it-IT" dirty="0"/>
              <a:t> </a:t>
            </a:r>
            <a:r>
              <a:rPr lang="it-IT" dirty="0" err="1"/>
              <a:t>send</a:t>
            </a:r>
            <a:r>
              <a:rPr lang="it-IT" dirty="0"/>
              <a:t> </a:t>
            </a:r>
            <a:r>
              <a:rPr lang="it-IT" dirty="0" err="1"/>
              <a:t>dns</a:t>
            </a:r>
            <a:r>
              <a:rPr lang="it-IT" dirty="0"/>
              <a:t> queries </a:t>
            </a:r>
            <a:r>
              <a:rPr lang="it-IT" dirty="0" err="1"/>
              <a:t>using</a:t>
            </a:r>
            <a:r>
              <a:rPr lang="it-IT" dirty="0"/>
              <a:t> </a:t>
            </a:r>
            <a:r>
              <a:rPr lang="it-IT" dirty="0" err="1"/>
              <a:t>their</a:t>
            </a:r>
            <a:r>
              <a:rPr lang="it-IT" dirty="0"/>
              <a:t> </a:t>
            </a:r>
            <a:r>
              <a:rPr lang="it-IT" dirty="0" err="1"/>
              <a:t>actual</a:t>
            </a:r>
            <a:r>
              <a:rPr lang="it-IT" dirty="0"/>
              <a:t> </a:t>
            </a:r>
            <a:r>
              <a:rPr lang="it-IT" dirty="0" err="1"/>
              <a:t>ip</a:t>
            </a:r>
            <a:r>
              <a:rPr lang="it-IT" dirty="0"/>
              <a:t>, </a:t>
            </a:r>
            <a:r>
              <a:rPr lang="it-IT" dirty="0" err="1"/>
              <a:t>but</a:t>
            </a:r>
            <a:r>
              <a:rPr lang="it-IT" dirty="0"/>
              <a:t> </a:t>
            </a:r>
            <a:r>
              <a:rPr lang="it-IT" dirty="0" err="1"/>
              <a:t>they</a:t>
            </a:r>
            <a:r>
              <a:rPr lang="it-IT" dirty="0"/>
              <a:t> use the </a:t>
            </a:r>
            <a:r>
              <a:rPr lang="it-IT" dirty="0" err="1"/>
              <a:t>ip</a:t>
            </a:r>
            <a:r>
              <a:rPr lang="it-IT" dirty="0"/>
              <a:t> of the </a:t>
            </a:r>
            <a:r>
              <a:rPr lang="it-IT" dirty="0" err="1"/>
              <a:t>spoofed</a:t>
            </a:r>
            <a:r>
              <a:rPr lang="it-IT" dirty="0"/>
              <a:t> laptop</a:t>
            </a:r>
          </a:p>
        </p:txBody>
      </p:sp>
    </p:spTree>
    <p:extLst>
      <p:ext uri="{BB962C8B-B14F-4D97-AF65-F5344CB8AC3E}">
        <p14:creationId xmlns:p14="http://schemas.microsoft.com/office/powerpoint/2010/main" val="30589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choosen</a:t>
            </a:r>
            <a:r>
              <a:rPr lang="it-IT" dirty="0"/>
              <a:t> </a:t>
            </a:r>
            <a:r>
              <a:rPr lang="it-IT" dirty="0" err="1"/>
              <a:t>metrics</a:t>
            </a:r>
            <a:r>
              <a:rPr lang="it-IT" dirty="0"/>
              <a:t> </a:t>
            </a:r>
            <a:r>
              <a:rPr lang="it-IT" dirty="0" err="1"/>
              <a:t>encompass</a:t>
            </a:r>
            <a:r>
              <a:rPr lang="it-IT" dirty="0"/>
              <a:t> the </a:t>
            </a:r>
            <a:r>
              <a:rPr lang="it-IT" dirty="0" err="1"/>
              <a:t>the</a:t>
            </a:r>
            <a:r>
              <a:rPr lang="it-IT" dirty="0"/>
              <a:t> </a:t>
            </a:r>
            <a:r>
              <a:rPr lang="it-IT" dirty="0" err="1"/>
              <a:t>evaluation</a:t>
            </a:r>
            <a:r>
              <a:rPr lang="it-IT" dirty="0"/>
              <a:t> of the </a:t>
            </a:r>
            <a:r>
              <a:rPr lang="it-IT" dirty="0" err="1"/>
              <a:t>rtts</a:t>
            </a:r>
            <a:r>
              <a:rPr lang="it-IT" dirty="0"/>
              <a:t> of </a:t>
            </a:r>
            <a:r>
              <a:rPr lang="it-IT" dirty="0" err="1"/>
              <a:t>icmp</a:t>
            </a:r>
            <a:r>
              <a:rPr lang="it-IT" dirty="0"/>
              <a:t> </a:t>
            </a:r>
            <a:r>
              <a:rPr lang="it-IT" dirty="0" err="1"/>
              <a:t>packets</a:t>
            </a:r>
            <a:r>
              <a:rPr lang="it-IT" dirty="0"/>
              <a:t> and </a:t>
            </a:r>
            <a:r>
              <a:rPr lang="it-IT" dirty="0" err="1"/>
              <a:t>response</a:t>
            </a:r>
            <a:r>
              <a:rPr lang="it-IT" dirty="0"/>
              <a:t> time of the </a:t>
            </a:r>
            <a:r>
              <a:rPr lang="it-IT" dirty="0" err="1"/>
              <a:t>dns</a:t>
            </a:r>
            <a:r>
              <a:rPr lang="it-IT" dirty="0"/>
              <a:t> queries, </a:t>
            </a:r>
            <a:r>
              <a:rPr lang="it-IT" dirty="0" err="1"/>
              <a:t>considering</a:t>
            </a:r>
            <a:r>
              <a:rPr lang="it-IT" dirty="0"/>
              <a:t> </a:t>
            </a:r>
            <a:r>
              <a:rPr lang="it-IT" dirty="0" err="1"/>
              <a:t>also</a:t>
            </a:r>
            <a:r>
              <a:rPr lang="it-IT" dirty="0"/>
              <a:t> </a:t>
            </a:r>
            <a:r>
              <a:rPr lang="it-IT" dirty="0" err="1"/>
              <a:t>possible</a:t>
            </a:r>
            <a:r>
              <a:rPr lang="it-IT" dirty="0"/>
              <a:t> </a:t>
            </a:r>
            <a:r>
              <a:rPr lang="it-IT" dirty="0" err="1"/>
              <a:t>timeouts</a:t>
            </a:r>
            <a:r>
              <a:rPr lang="it-IT" dirty="0"/>
              <a:t>. In </a:t>
            </a:r>
            <a:r>
              <a:rPr lang="it-IT" dirty="0" err="1"/>
              <a:t>addition</a:t>
            </a:r>
            <a:r>
              <a:rPr lang="it-IT" dirty="0"/>
              <a:t>, the </a:t>
            </a:r>
            <a:r>
              <a:rPr lang="it-IT" dirty="0" err="1"/>
              <a:t>resources</a:t>
            </a:r>
            <a:r>
              <a:rPr lang="it-IT" dirty="0"/>
              <a:t> allocate by the server </a:t>
            </a:r>
            <a:r>
              <a:rPr lang="it-IT" dirty="0" err="1"/>
              <a:t>were</a:t>
            </a:r>
            <a:r>
              <a:rPr lang="it-IT" dirty="0"/>
              <a:t> </a:t>
            </a:r>
            <a:r>
              <a:rPr lang="it-IT" dirty="0" err="1"/>
              <a:t>monitored</a:t>
            </a:r>
            <a:r>
              <a:rPr lang="it-IT" dirty="0"/>
              <a:t> , </a:t>
            </a:r>
          </a:p>
          <a:p>
            <a:pPr marL="0" lvl="0" indent="0" algn="l" rtl="0">
              <a:spcBef>
                <a:spcPts val="0"/>
              </a:spcBef>
              <a:spcAft>
                <a:spcPts val="0"/>
              </a:spcAft>
              <a:buNone/>
            </a:pPr>
            <a:r>
              <a:rPr lang="it-IT" dirty="0" err="1"/>
              <a:t>All</a:t>
            </a:r>
            <a:r>
              <a:rPr lang="it-IT" dirty="0"/>
              <a:t> </a:t>
            </a:r>
            <a:r>
              <a:rPr lang="it-IT" dirty="0" err="1"/>
              <a:t>these</a:t>
            </a:r>
            <a:r>
              <a:rPr lang="it-IT" dirty="0"/>
              <a:t> </a:t>
            </a:r>
            <a:r>
              <a:rPr lang="it-IT" dirty="0" err="1"/>
              <a:t>measurments</a:t>
            </a:r>
            <a:r>
              <a:rPr lang="it-IT" dirty="0"/>
              <a:t> </a:t>
            </a:r>
            <a:r>
              <a:rPr lang="it-IT" dirty="0" err="1"/>
              <a:t>wer</a:t>
            </a:r>
            <a:r>
              <a:rPr lang="it-IT" dirty="0"/>
              <a:t> </a:t>
            </a:r>
            <a:r>
              <a:rPr lang="it-IT" dirty="0" err="1"/>
              <a:t>taken</a:t>
            </a:r>
            <a:r>
              <a:rPr lang="it-IT" dirty="0"/>
              <a:t> </a:t>
            </a:r>
            <a:r>
              <a:rPr lang="it-IT" dirty="0" err="1"/>
              <a:t>before</a:t>
            </a:r>
            <a:r>
              <a:rPr lang="it-IT" dirty="0"/>
              <a:t> and </a:t>
            </a:r>
            <a:r>
              <a:rPr lang="it-IT" dirty="0" err="1"/>
              <a:t>during</a:t>
            </a:r>
            <a:r>
              <a:rPr lang="it-IT" dirty="0"/>
              <a:t> the </a:t>
            </a:r>
            <a:r>
              <a:rPr lang="it-IT" dirty="0" err="1"/>
              <a:t>attack</a:t>
            </a:r>
            <a:r>
              <a:rPr lang="it-IT" dirty="0"/>
              <a:t>.</a:t>
            </a:r>
          </a:p>
          <a:p>
            <a:pPr marL="0" lvl="0" indent="0" algn="l" rtl="0">
              <a:spcBef>
                <a:spcPts val="0"/>
              </a:spcBef>
              <a:spcAft>
                <a:spcPts val="0"/>
              </a:spcAft>
              <a:buNone/>
            </a:pPr>
            <a:r>
              <a:rPr lang="it-IT" dirty="0"/>
              <a:t>For </a:t>
            </a:r>
            <a:r>
              <a:rPr lang="it-IT" dirty="0" err="1"/>
              <a:t>what</a:t>
            </a:r>
            <a:r>
              <a:rPr lang="it-IT" dirty="0"/>
              <a:t> </a:t>
            </a:r>
            <a:r>
              <a:rPr lang="it-IT" dirty="0" err="1"/>
              <a:t>concerns</a:t>
            </a:r>
            <a:r>
              <a:rPr lang="it-IT" dirty="0"/>
              <a:t> the </a:t>
            </a:r>
            <a:r>
              <a:rPr lang="it-IT" dirty="0" err="1"/>
              <a:t>vantage</a:t>
            </a:r>
            <a:r>
              <a:rPr lang="it-IT" dirty="0"/>
              <a:t> point of the monitoring </a:t>
            </a:r>
            <a:r>
              <a:rPr lang="it-IT" dirty="0" err="1"/>
              <a:t>phase</a:t>
            </a:r>
            <a:r>
              <a:rPr lang="it-IT" dirty="0"/>
              <a:t>, one laptop </a:t>
            </a:r>
            <a:r>
              <a:rPr lang="it-IT" dirty="0" err="1"/>
              <a:t>were</a:t>
            </a:r>
            <a:r>
              <a:rPr lang="it-IT" dirty="0"/>
              <a:t> </a:t>
            </a:r>
            <a:r>
              <a:rPr lang="it-IT" dirty="0" err="1"/>
              <a:t>dedicated</a:t>
            </a:r>
            <a:r>
              <a:rPr lang="it-IT" dirty="0"/>
              <a:t> for </a:t>
            </a:r>
            <a:r>
              <a:rPr lang="it-IT" dirty="0" err="1"/>
              <a:t>this</a:t>
            </a:r>
            <a:r>
              <a:rPr lang="it-IT" dirty="0"/>
              <a:t> task.</a:t>
            </a:r>
          </a:p>
          <a:p>
            <a:pPr marL="0" lvl="0" indent="0" algn="l" rtl="0">
              <a:spcBef>
                <a:spcPts val="0"/>
              </a:spcBef>
              <a:spcAft>
                <a:spcPts val="0"/>
              </a:spcAft>
              <a:buNone/>
            </a:pPr>
            <a:r>
              <a:rPr lang="it-IT" dirty="0"/>
              <a:t>And the </a:t>
            </a:r>
            <a:r>
              <a:rPr lang="it-IT" dirty="0" err="1"/>
              <a:t>experiment</a:t>
            </a:r>
            <a:r>
              <a:rPr lang="it-IT" dirty="0"/>
              <a:t> </a:t>
            </a:r>
            <a:r>
              <a:rPr lang="it-IT" dirty="0" err="1"/>
              <a:t>were</a:t>
            </a:r>
            <a:r>
              <a:rPr lang="it-IT" dirty="0"/>
              <a:t> </a:t>
            </a:r>
            <a:r>
              <a:rPr lang="it-IT" dirty="0" err="1"/>
              <a:t>conducted</a:t>
            </a:r>
            <a:r>
              <a:rPr lang="it-IT" dirty="0"/>
              <a:t> inside a Local Area Network </a:t>
            </a:r>
            <a:r>
              <a:rPr lang="it-IT" dirty="0" err="1"/>
              <a:t>which</a:t>
            </a:r>
            <a:r>
              <a:rPr lang="it-IT" dirty="0"/>
              <a:t> </a:t>
            </a:r>
            <a:r>
              <a:rPr lang="it-IT" dirty="0" err="1"/>
              <a:t>were</a:t>
            </a:r>
            <a:r>
              <a:rPr lang="it-IT" dirty="0"/>
              <a:t> </a:t>
            </a:r>
            <a:r>
              <a:rPr lang="it-IT" dirty="0" err="1"/>
              <a:t>isolated</a:t>
            </a:r>
            <a:r>
              <a:rPr lang="it-IT" dirty="0"/>
              <a:t> </a:t>
            </a:r>
            <a:r>
              <a:rPr lang="it-IT" dirty="0" err="1"/>
              <a:t>form</a:t>
            </a:r>
            <a:r>
              <a:rPr lang="it-IT" dirty="0"/>
              <a:t> internet in </a:t>
            </a:r>
            <a:r>
              <a:rPr lang="it-IT" dirty="0" err="1"/>
              <a:t>order</a:t>
            </a:r>
            <a:r>
              <a:rPr lang="it-IT" dirty="0"/>
              <a:t> to </a:t>
            </a:r>
            <a:r>
              <a:rPr lang="it-IT" dirty="0" err="1"/>
              <a:t>avoid</a:t>
            </a:r>
            <a:r>
              <a:rPr lang="it-IT" dirty="0"/>
              <a:t> </a:t>
            </a:r>
            <a:r>
              <a:rPr lang="it-IT" dirty="0" err="1"/>
              <a:t>that</a:t>
            </a:r>
            <a:r>
              <a:rPr lang="it-IT" dirty="0"/>
              <a:t> the </a:t>
            </a:r>
            <a:r>
              <a:rPr lang="it-IT" dirty="0" err="1"/>
              <a:t>attack</a:t>
            </a:r>
            <a:r>
              <a:rPr lang="it-IT" dirty="0"/>
              <a:t> </a:t>
            </a:r>
            <a:r>
              <a:rPr lang="it-IT" dirty="0" err="1"/>
              <a:t>could</a:t>
            </a:r>
            <a:r>
              <a:rPr lang="it-IT" dirty="0"/>
              <a:t> impact the public network devices.</a:t>
            </a:r>
          </a:p>
        </p:txBody>
      </p:sp>
    </p:spTree>
    <p:extLst>
      <p:ext uri="{BB962C8B-B14F-4D97-AF65-F5344CB8AC3E}">
        <p14:creationId xmlns:p14="http://schemas.microsoft.com/office/powerpoint/2010/main" val="330460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our experimental setup, we utilized a set of essential tools.</a:t>
            </a:r>
          </a:p>
        </p:txBody>
      </p:sp>
    </p:spTree>
    <p:extLst>
      <p:ext uri="{BB962C8B-B14F-4D97-AF65-F5344CB8AC3E}">
        <p14:creationId xmlns:p14="http://schemas.microsoft.com/office/powerpoint/2010/main" val="8235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first tool we employed is Ping, a network utility tool used to test the connectivity between two networked devices. It essentially works by sending a sequence of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icmp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packets  and measures the Round trip time, which is the time to send, receive and return.</a:t>
            </a:r>
            <a:endParaRPr dirty="0"/>
          </a:p>
        </p:txBody>
      </p:sp>
    </p:spTree>
    <p:extLst>
      <p:ext uri="{BB962C8B-B14F-4D97-AF65-F5344CB8AC3E}">
        <p14:creationId xmlns:p14="http://schemas.microsoft.com/office/powerpoint/2010/main" val="2147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Another</a:t>
            </a:r>
            <a:r>
              <a:rPr lang="it-IT" dirty="0"/>
              <a:t> tool </a:t>
            </a:r>
            <a:r>
              <a:rPr lang="it-IT" dirty="0" err="1"/>
              <a:t>is</a:t>
            </a:r>
            <a:r>
              <a:rPr lang="it-IT" dirty="0"/>
              <a:t> DIG </a:t>
            </a:r>
            <a:r>
              <a:rPr lang="it-IT" dirty="0" err="1"/>
              <a:t>which</a:t>
            </a:r>
            <a:r>
              <a:rPr lang="it-IT" dirty="0"/>
              <a:t> stands for Domain Information </a:t>
            </a:r>
            <a:r>
              <a:rPr lang="it-IT" dirty="0" err="1"/>
              <a:t>Groper</a:t>
            </a:r>
            <a:r>
              <a:rPr lang="it-IT" dirty="0"/>
              <a:t>.</a:t>
            </a:r>
          </a:p>
          <a:p>
            <a:pPr marL="0" lvl="0" indent="0" algn="l" rtl="0">
              <a:spcBef>
                <a:spcPts val="0"/>
              </a:spcBef>
              <a:spcAft>
                <a:spcPts val="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It allows users to perform DNS lookups to check DNS records and obtain information about DNS configurations. It were used to measure the response time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queries and also in the preliminary phase, to check if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server were reachable and properly configured.</a:t>
            </a:r>
          </a:p>
        </p:txBody>
      </p:sp>
    </p:spTree>
    <p:extLst>
      <p:ext uri="{BB962C8B-B14F-4D97-AF65-F5344CB8AC3E}">
        <p14:creationId xmlns:p14="http://schemas.microsoft.com/office/powerpoint/2010/main" val="303656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command that provides real-time monitoring of system resources such as CPU usage, memory utilization, running processes, and more. It displays an interactive, dynamic table that continually updates, enabling users to view the current state of their system.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98084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open-source network protocol analyser. Wireshark is designed to capture, analyse, and display network traffic in real-time. It were used to monitor the traffic of the network under attack</a:t>
            </a:r>
            <a:endParaRPr dirty="0"/>
          </a:p>
        </p:txBody>
      </p:sp>
    </p:spTree>
    <p:extLst>
      <p:ext uri="{BB962C8B-B14F-4D97-AF65-F5344CB8AC3E}">
        <p14:creationId xmlns:p14="http://schemas.microsoft.com/office/powerpoint/2010/main" val="269393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Let’s</a:t>
            </a:r>
            <a:r>
              <a:rPr lang="it-IT" dirty="0"/>
              <a:t> go </a:t>
            </a:r>
            <a:r>
              <a:rPr lang="it-IT" dirty="0" err="1"/>
              <a:t>deeper</a:t>
            </a:r>
            <a:r>
              <a:rPr lang="it-IT" dirty="0"/>
              <a:t> in the </a:t>
            </a:r>
            <a:r>
              <a:rPr lang="it-IT" dirty="0" err="1"/>
              <a:t>dns</a:t>
            </a:r>
            <a:r>
              <a:rPr lang="it-IT" dirty="0"/>
              <a:t> server </a:t>
            </a:r>
            <a:r>
              <a:rPr lang="it-IT" dirty="0" err="1"/>
              <a:t>configuration</a:t>
            </a:r>
            <a:endParaRPr dirty="0"/>
          </a:p>
        </p:txBody>
      </p:sp>
    </p:spTree>
    <p:extLst>
      <p:ext uri="{BB962C8B-B14F-4D97-AF65-F5344CB8AC3E}">
        <p14:creationId xmlns:p14="http://schemas.microsoft.com/office/powerpoint/2010/main" val="7072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server </a:t>
            </a:r>
            <a:r>
              <a:rPr lang="it-IT" dirty="0" err="1"/>
              <a:t>were</a:t>
            </a:r>
            <a:r>
              <a:rPr lang="it-IT" dirty="0"/>
              <a:t> running on Ubuntu 20.4 OS.</a:t>
            </a:r>
          </a:p>
          <a:p>
            <a:pPr marL="0" lvl="0" indent="0" algn="l" rtl="0">
              <a:spcBef>
                <a:spcPts val="0"/>
              </a:spcBef>
              <a:spcAft>
                <a:spcPts val="0"/>
              </a:spcAft>
              <a:buNone/>
            </a:pPr>
            <a:r>
              <a:rPr lang="it-IT" dirty="0"/>
              <a:t>BIND9 </a:t>
            </a:r>
            <a:r>
              <a:rPr lang="it-IT" dirty="0" err="1"/>
              <a:t>is</a:t>
            </a:r>
            <a:r>
              <a:rPr lang="it-IT" dirty="0"/>
              <a:t> the </a:t>
            </a:r>
            <a:r>
              <a:rPr lang="it-IT" dirty="0" err="1"/>
              <a:t>selected</a:t>
            </a:r>
            <a:r>
              <a:rPr lang="it-IT" dirty="0"/>
              <a:t> </a:t>
            </a:r>
            <a:r>
              <a:rPr lang="it-IT" dirty="0" err="1"/>
              <a:t>implementation</a:t>
            </a:r>
            <a:r>
              <a:rPr lang="it-IT" dirty="0"/>
              <a:t> of the DNS server, </a:t>
            </a:r>
            <a:r>
              <a:rPr lang="it-IT" dirty="0" err="1"/>
              <a:t>because</a:t>
            </a:r>
            <a:r>
              <a:rPr lang="it-IT" dirty="0"/>
              <a:t> </a:t>
            </a:r>
            <a:r>
              <a:rPr lang="it-IT" dirty="0" err="1"/>
              <a:t>it</a:t>
            </a:r>
            <a:r>
              <a:rPr lang="it-IT" dirty="0"/>
              <a:t> </a:t>
            </a:r>
            <a:r>
              <a:rPr lang="it-IT" dirty="0" err="1"/>
              <a:t>is</a:t>
            </a:r>
            <a:r>
              <a:rPr lang="it-IT" dirty="0"/>
              <a:t> open source.</a:t>
            </a:r>
          </a:p>
          <a:p>
            <a:pPr marL="0" lvl="0" indent="0" algn="l" rtl="0">
              <a:spcBef>
                <a:spcPts val="0"/>
              </a:spcBef>
              <a:spcAft>
                <a:spcPts val="0"/>
              </a:spcAft>
              <a:buNone/>
            </a:pPr>
            <a:r>
              <a:rPr lang="it-IT" dirty="0"/>
              <a:t>And </a:t>
            </a:r>
            <a:r>
              <a:rPr lang="it-IT" dirty="0" err="1"/>
              <a:t>it</a:t>
            </a:r>
            <a:r>
              <a:rPr lang="it-IT" dirty="0"/>
              <a:t> can be </a:t>
            </a:r>
            <a:r>
              <a:rPr lang="it-IT" dirty="0" err="1"/>
              <a:t>easily</a:t>
            </a:r>
            <a:r>
              <a:rPr lang="it-IT" dirty="0"/>
              <a:t> </a:t>
            </a:r>
            <a:r>
              <a:rPr lang="it-IT" dirty="0" err="1"/>
              <a:t>customized</a:t>
            </a:r>
            <a:r>
              <a:rPr lang="it-IT" dirty="0"/>
              <a:t> by editing the </a:t>
            </a:r>
            <a:r>
              <a:rPr lang="it-IT" dirty="0" err="1"/>
              <a:t>configuration</a:t>
            </a:r>
            <a:r>
              <a:rPr lang="it-IT" dirty="0"/>
              <a:t> files.</a:t>
            </a:r>
          </a:p>
          <a:p>
            <a:pPr marL="0" lvl="0" indent="0" algn="l" rtl="0">
              <a:spcBef>
                <a:spcPts val="0"/>
              </a:spcBef>
              <a:spcAft>
                <a:spcPts val="0"/>
              </a:spcAft>
              <a:buNone/>
            </a:pPr>
            <a:r>
              <a:rPr lang="it-IT" dirty="0"/>
              <a:t>The Server </a:t>
            </a:r>
            <a:r>
              <a:rPr lang="it-IT" dirty="0" err="1"/>
              <a:t>were</a:t>
            </a:r>
            <a:r>
              <a:rPr lang="it-IT" dirty="0"/>
              <a:t> </a:t>
            </a:r>
            <a:r>
              <a:rPr lang="it-IT" dirty="0" err="1"/>
              <a:t>configured</a:t>
            </a:r>
            <a:r>
              <a:rPr lang="it-IT" dirty="0"/>
              <a:t> </a:t>
            </a:r>
            <a:r>
              <a:rPr lang="it-IT" dirty="0" err="1"/>
              <a:t>as</a:t>
            </a:r>
            <a:r>
              <a:rPr lang="it-IT" dirty="0"/>
              <a:t> a </a:t>
            </a:r>
            <a:r>
              <a:rPr lang="it-IT" dirty="0" err="1"/>
              <a:t>local</a:t>
            </a:r>
            <a:r>
              <a:rPr lang="it-IT" dirty="0"/>
              <a:t> DNS with autority over the domain ‘ediproject.com’</a:t>
            </a:r>
          </a:p>
          <a:p>
            <a:pPr marL="0" lvl="0" indent="0" algn="l" rtl="0">
              <a:spcBef>
                <a:spcPts val="0"/>
              </a:spcBef>
              <a:spcAft>
                <a:spcPts val="0"/>
              </a:spcAft>
              <a:buNone/>
            </a:pPr>
            <a:r>
              <a:rPr lang="it-IT" dirty="0" err="1"/>
              <a:t>We</a:t>
            </a:r>
            <a:r>
              <a:rPr lang="it-IT" dirty="0"/>
              <a:t> </a:t>
            </a:r>
            <a:r>
              <a:rPr lang="it-IT" dirty="0" err="1"/>
              <a:t>decided</a:t>
            </a:r>
            <a:r>
              <a:rPr lang="it-IT" dirty="0"/>
              <a:t> to </a:t>
            </a:r>
            <a:r>
              <a:rPr lang="it-IT" dirty="0" err="1"/>
              <a:t>not</a:t>
            </a:r>
            <a:r>
              <a:rPr lang="it-IT" dirty="0"/>
              <a:t> </a:t>
            </a:r>
            <a:r>
              <a:rPr lang="it-IT" dirty="0" err="1"/>
              <a:t>implement</a:t>
            </a:r>
            <a:r>
              <a:rPr lang="it-IT" dirty="0"/>
              <a:t> </a:t>
            </a:r>
            <a:r>
              <a:rPr lang="it-IT" dirty="0" err="1"/>
              <a:t>any</a:t>
            </a:r>
            <a:r>
              <a:rPr lang="it-IT" dirty="0"/>
              <a:t> security </a:t>
            </a:r>
            <a:r>
              <a:rPr lang="it-IT" dirty="0" err="1"/>
              <a:t>measure</a:t>
            </a:r>
            <a:r>
              <a:rPr lang="it-IT" dirty="0"/>
              <a:t> in </a:t>
            </a:r>
            <a:r>
              <a:rPr lang="it-IT" dirty="0" err="1"/>
              <a:t>order</a:t>
            </a:r>
            <a:r>
              <a:rPr lang="it-IT" dirty="0"/>
              <a:t> to facilitate the </a:t>
            </a:r>
            <a:r>
              <a:rPr lang="it-IT" dirty="0" err="1"/>
              <a:t>attack</a:t>
            </a:r>
            <a:r>
              <a:rPr lang="it-IT" dirty="0"/>
              <a:t> and make </a:t>
            </a:r>
            <a:r>
              <a:rPr lang="it-IT" dirty="0" err="1"/>
              <a:t>it</a:t>
            </a:r>
            <a:r>
              <a:rPr lang="it-IT" dirty="0"/>
              <a:t> more </a:t>
            </a:r>
            <a:r>
              <a:rPr lang="it-IT" dirty="0" err="1"/>
              <a:t>effective</a:t>
            </a:r>
            <a:r>
              <a:rPr lang="it-IT" dirty="0"/>
              <a:t>.</a:t>
            </a:r>
          </a:p>
          <a:p>
            <a:pPr marL="0" lvl="0" indent="0" algn="l" rtl="0">
              <a:spcBef>
                <a:spcPts val="0"/>
              </a:spcBef>
              <a:spcAft>
                <a:spcPts val="0"/>
              </a:spcAft>
              <a:buNone/>
            </a:pPr>
            <a:r>
              <a:rPr lang="it-IT" dirty="0"/>
              <a:t>So </a:t>
            </a:r>
            <a:r>
              <a:rPr lang="it-IT" dirty="0" err="1"/>
              <a:t>all</a:t>
            </a:r>
            <a:r>
              <a:rPr lang="it-IT" dirty="0"/>
              <a:t> devices on the LAN </a:t>
            </a:r>
            <a:r>
              <a:rPr lang="it-IT" dirty="0" err="1"/>
              <a:t>were</a:t>
            </a:r>
            <a:r>
              <a:rPr lang="it-IT" dirty="0"/>
              <a:t> </a:t>
            </a:r>
            <a:r>
              <a:rPr lang="it-IT" dirty="0" err="1"/>
              <a:t>able</a:t>
            </a:r>
            <a:r>
              <a:rPr lang="it-IT" dirty="0"/>
              <a:t> to </a:t>
            </a:r>
            <a:r>
              <a:rPr lang="it-IT" dirty="0" err="1"/>
              <a:t>perform</a:t>
            </a:r>
            <a:r>
              <a:rPr lang="it-IT" dirty="0"/>
              <a:t> </a:t>
            </a:r>
            <a:r>
              <a:rPr lang="it-IT" dirty="0" err="1"/>
              <a:t>any</a:t>
            </a:r>
            <a:r>
              <a:rPr lang="it-IT" dirty="0"/>
              <a:t> </a:t>
            </a:r>
            <a:r>
              <a:rPr lang="it-IT" dirty="0" err="1"/>
              <a:t>kind</a:t>
            </a:r>
            <a:r>
              <a:rPr lang="it-IT" dirty="0"/>
              <a:t> of </a:t>
            </a:r>
            <a:r>
              <a:rPr lang="it-IT" dirty="0" err="1"/>
              <a:t>request</a:t>
            </a:r>
            <a:endParaRPr dirty="0"/>
          </a:p>
        </p:txBody>
      </p:sp>
    </p:spTree>
    <p:extLst>
      <p:ext uri="{BB962C8B-B14F-4D97-AF65-F5344CB8AC3E}">
        <p14:creationId xmlns:p14="http://schemas.microsoft.com/office/powerpoint/2010/main" val="44513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Since</a:t>
            </a:r>
            <a:r>
              <a:rPr lang="it-IT" dirty="0"/>
              <a:t> </a:t>
            </a:r>
            <a:r>
              <a:rPr lang="it-IT" dirty="0" err="1"/>
              <a:t>we</a:t>
            </a:r>
            <a:r>
              <a:rPr lang="it-IT" dirty="0"/>
              <a:t> </a:t>
            </a:r>
            <a:r>
              <a:rPr lang="it-IT" dirty="0" err="1"/>
              <a:t>would</a:t>
            </a:r>
            <a:r>
              <a:rPr lang="it-IT" dirty="0"/>
              <a:t> </a:t>
            </a:r>
            <a:r>
              <a:rPr lang="it-IT" dirty="0" err="1"/>
              <a:t>perform</a:t>
            </a:r>
            <a:r>
              <a:rPr lang="it-IT" dirty="0"/>
              <a:t> the </a:t>
            </a:r>
            <a:r>
              <a:rPr lang="it-IT" dirty="0" err="1"/>
              <a:t>attack</a:t>
            </a:r>
            <a:r>
              <a:rPr lang="it-IT" dirty="0"/>
              <a:t> </a:t>
            </a:r>
            <a:r>
              <a:rPr lang="it-IT" dirty="0" err="1"/>
              <a:t>using</a:t>
            </a:r>
            <a:r>
              <a:rPr lang="it-IT" dirty="0"/>
              <a:t> </a:t>
            </a:r>
            <a:r>
              <a:rPr lang="it-IT" dirty="0" err="1"/>
              <a:t>different</a:t>
            </a:r>
            <a:r>
              <a:rPr lang="it-IT" dirty="0"/>
              <a:t> </a:t>
            </a:r>
            <a:r>
              <a:rPr lang="it-IT" dirty="0" err="1"/>
              <a:t>amplification</a:t>
            </a:r>
            <a:r>
              <a:rPr lang="it-IT" dirty="0"/>
              <a:t> </a:t>
            </a:r>
            <a:r>
              <a:rPr lang="it-IT" dirty="0" err="1"/>
              <a:t>factors</a:t>
            </a:r>
            <a:r>
              <a:rPr lang="it-IT" dirty="0"/>
              <a:t>, the server </a:t>
            </a:r>
            <a:r>
              <a:rPr lang="it-IT" dirty="0" err="1"/>
              <a:t>was</a:t>
            </a:r>
            <a:r>
              <a:rPr lang="it-IT" dirty="0"/>
              <a:t> </a:t>
            </a:r>
            <a:r>
              <a:rPr lang="it-IT" dirty="0" err="1"/>
              <a:t>configured</a:t>
            </a:r>
            <a:r>
              <a:rPr lang="it-IT" dirty="0"/>
              <a:t> to </a:t>
            </a:r>
            <a:r>
              <a:rPr lang="it-IT" dirty="0" err="1"/>
              <a:t>have</a:t>
            </a:r>
            <a:r>
              <a:rPr lang="it-IT" dirty="0"/>
              <a:t> </a:t>
            </a:r>
            <a:r>
              <a:rPr lang="it-IT" dirty="0" err="1"/>
              <a:t>different</a:t>
            </a:r>
            <a:r>
              <a:rPr lang="it-IT" dirty="0"/>
              <a:t> </a:t>
            </a:r>
            <a:r>
              <a:rPr lang="it-IT" dirty="0" err="1"/>
              <a:t>number</a:t>
            </a:r>
            <a:r>
              <a:rPr lang="it-IT" dirty="0"/>
              <a:t> of </a:t>
            </a:r>
            <a:r>
              <a:rPr lang="it-IT" dirty="0" err="1"/>
              <a:t>records</a:t>
            </a:r>
            <a:r>
              <a:rPr lang="it-IT" dirty="0"/>
              <a:t> for </a:t>
            </a:r>
            <a:r>
              <a:rPr lang="it-IT" dirty="0" err="1"/>
              <a:t>each</a:t>
            </a:r>
            <a:r>
              <a:rPr lang="it-IT" dirty="0"/>
              <a:t> </a:t>
            </a:r>
            <a:r>
              <a:rPr lang="it-IT" dirty="0" err="1"/>
              <a:t>type</a:t>
            </a:r>
            <a:r>
              <a:rPr lang="it-IT" dirty="0"/>
              <a:t>. By </a:t>
            </a:r>
            <a:r>
              <a:rPr lang="it-IT" dirty="0" err="1"/>
              <a:t>doing</a:t>
            </a:r>
            <a:r>
              <a:rPr lang="it-IT" dirty="0"/>
              <a:t> </a:t>
            </a:r>
            <a:r>
              <a:rPr lang="it-IT" dirty="0" err="1"/>
              <a:t>that</a:t>
            </a:r>
            <a:r>
              <a:rPr lang="it-IT" dirty="0"/>
              <a:t> the </a:t>
            </a:r>
            <a:r>
              <a:rPr lang="it-IT" dirty="0" err="1"/>
              <a:t>amplification</a:t>
            </a:r>
            <a:r>
              <a:rPr lang="it-IT" dirty="0"/>
              <a:t> </a:t>
            </a:r>
            <a:r>
              <a:rPr lang="it-IT" dirty="0" err="1"/>
              <a:t>factor</a:t>
            </a:r>
            <a:r>
              <a:rPr lang="it-IT" dirty="0"/>
              <a:t> can be </a:t>
            </a:r>
            <a:r>
              <a:rPr lang="it-IT" dirty="0" err="1"/>
              <a:t>changed</a:t>
            </a:r>
            <a:r>
              <a:rPr lang="it-IT" dirty="0"/>
              <a:t> </a:t>
            </a:r>
            <a:r>
              <a:rPr lang="it-IT" dirty="0" err="1"/>
              <a:t>only</a:t>
            </a:r>
            <a:r>
              <a:rPr lang="it-IT" dirty="0"/>
              <a:t> by </a:t>
            </a:r>
            <a:r>
              <a:rPr lang="it-IT" dirty="0" err="1"/>
              <a:t>modifiyng</a:t>
            </a:r>
            <a:r>
              <a:rPr lang="it-IT" dirty="0"/>
              <a:t> the </a:t>
            </a:r>
            <a:r>
              <a:rPr lang="it-IT" dirty="0" err="1"/>
              <a:t>type</a:t>
            </a:r>
            <a:r>
              <a:rPr lang="it-IT" dirty="0"/>
              <a:t> of </a:t>
            </a:r>
            <a:r>
              <a:rPr lang="it-IT" dirty="0" err="1"/>
              <a:t>records</a:t>
            </a:r>
            <a:r>
              <a:rPr lang="it-IT" dirty="0"/>
              <a:t> in the queries </a:t>
            </a:r>
            <a:r>
              <a:rPr lang="it-IT" dirty="0" err="1"/>
              <a:t>sent</a:t>
            </a:r>
            <a:r>
              <a:rPr lang="it-IT" dirty="0"/>
              <a:t> by the </a:t>
            </a:r>
            <a:r>
              <a:rPr lang="it-IT" dirty="0" err="1"/>
              <a:t>attacckers</a:t>
            </a:r>
            <a:r>
              <a:rPr lang="it-IT" dirty="0"/>
              <a:t>.</a:t>
            </a:r>
            <a:endParaRPr dirty="0"/>
          </a:p>
        </p:txBody>
      </p:sp>
    </p:spTree>
    <p:extLst>
      <p:ext uri="{BB962C8B-B14F-4D97-AF65-F5344CB8AC3E}">
        <p14:creationId xmlns:p14="http://schemas.microsoft.com/office/powerpoint/2010/main" val="766826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a:t>
            </a:r>
            <a:r>
              <a:rPr lang="it-IT" dirty="0" err="1"/>
              <a:t>is</a:t>
            </a:r>
            <a:r>
              <a:rPr lang="it-IT" dirty="0"/>
              <a:t> </a:t>
            </a:r>
            <a:r>
              <a:rPr lang="it-IT" dirty="0" err="1"/>
              <a:t>vital</a:t>
            </a:r>
            <a:r>
              <a:rPr lang="it-IT" dirty="0"/>
              <a:t> for the internet, so </a:t>
            </a:r>
            <a:r>
              <a:rPr lang="it-IT" dirty="0" err="1"/>
              <a:t>protecting</a:t>
            </a:r>
            <a:r>
              <a:rPr lang="it-IT" dirty="0"/>
              <a:t> </a:t>
            </a:r>
            <a:r>
              <a:rPr lang="it-IT" dirty="0" err="1"/>
              <a:t>it</a:t>
            </a:r>
            <a:r>
              <a:rPr lang="it-IT" dirty="0"/>
              <a:t> from </a:t>
            </a:r>
            <a:r>
              <a:rPr lang="it-IT" dirty="0" err="1"/>
              <a:t>DDoS</a:t>
            </a:r>
            <a:r>
              <a:rPr lang="it-IT" dirty="0"/>
              <a:t> and </a:t>
            </a:r>
            <a:r>
              <a:rPr lang="it-IT" dirty="0" err="1"/>
              <a:t>any</a:t>
            </a:r>
            <a:r>
              <a:rPr lang="it-IT" dirty="0"/>
              <a:t> </a:t>
            </a:r>
            <a:r>
              <a:rPr lang="it-IT" dirty="0" err="1"/>
              <a:t>other</a:t>
            </a:r>
            <a:r>
              <a:rPr lang="it-IT" dirty="0"/>
              <a:t> </a:t>
            </a:r>
            <a:r>
              <a:rPr lang="it-IT" dirty="0" err="1"/>
              <a:t>type</a:t>
            </a:r>
            <a:r>
              <a:rPr lang="it-IT" dirty="0"/>
              <a:t> of </a:t>
            </a:r>
            <a:r>
              <a:rPr lang="it-IT" dirty="0" err="1"/>
              <a:t>attack</a:t>
            </a:r>
            <a:r>
              <a:rPr lang="it-IT" dirty="0"/>
              <a:t> </a:t>
            </a:r>
            <a:r>
              <a:rPr lang="it-IT" dirty="0" err="1"/>
              <a:t>is</a:t>
            </a:r>
            <a:r>
              <a:rPr lang="it-IT" dirty="0"/>
              <a:t> </a:t>
            </a:r>
            <a:r>
              <a:rPr lang="it-IT" dirty="0" err="1"/>
              <a:t>crucial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To </a:t>
            </a:r>
            <a:r>
              <a:rPr lang="it-IT" dirty="0" err="1"/>
              <a:t>achieve</a:t>
            </a:r>
            <a:r>
              <a:rPr lang="it-IT" dirty="0"/>
              <a:t> </a:t>
            </a:r>
            <a:r>
              <a:rPr lang="it-IT" dirty="0" err="1"/>
              <a:t>this</a:t>
            </a:r>
            <a:r>
              <a:rPr lang="it-IT" dirty="0"/>
              <a:t> </a:t>
            </a:r>
            <a:r>
              <a:rPr lang="it-IT" dirty="0" err="1"/>
              <a:t>many</a:t>
            </a:r>
            <a:r>
              <a:rPr lang="it-IT" dirty="0"/>
              <a:t> </a:t>
            </a:r>
            <a:r>
              <a:rPr lang="it-IT" dirty="0" err="1"/>
              <a:t>mitigations</a:t>
            </a:r>
            <a:r>
              <a:rPr lang="it-IT" dirty="0"/>
              <a:t> </a:t>
            </a:r>
            <a:r>
              <a:rPr lang="it-IT" dirty="0" err="1"/>
              <a:t>measures</a:t>
            </a:r>
            <a:r>
              <a:rPr lang="it-IT" dirty="0"/>
              <a:t> </a:t>
            </a:r>
            <a:r>
              <a:rPr lang="it-IT" dirty="0" err="1"/>
              <a:t>have</a:t>
            </a:r>
            <a:r>
              <a:rPr lang="it-IT" dirty="0"/>
              <a:t> </a:t>
            </a:r>
            <a:r>
              <a:rPr lang="it-IT" dirty="0" err="1"/>
              <a:t>been</a:t>
            </a:r>
            <a:r>
              <a:rPr lang="it-IT" dirty="0"/>
              <a:t> </a:t>
            </a:r>
            <a:r>
              <a:rPr lang="it-IT" dirty="0" err="1"/>
              <a:t>deployed</a:t>
            </a:r>
            <a:r>
              <a:rPr lang="it-IT" dirty="0"/>
              <a:t> </a:t>
            </a:r>
            <a:r>
              <a:rPr lang="it-IT" dirty="0" err="1"/>
              <a:t>across</a:t>
            </a:r>
            <a:r>
              <a:rPr lang="it-IT" dirty="0"/>
              <a:t> the </a:t>
            </a:r>
            <a:r>
              <a:rPr lang="it-IT" dirty="0" err="1"/>
              <a:t>years</a:t>
            </a:r>
            <a:r>
              <a:rPr lang="it-IT" dirty="0"/>
              <a:t> and </a:t>
            </a:r>
            <a:r>
              <a:rPr lang="it-IT" dirty="0" err="1"/>
              <a:t>we</a:t>
            </a:r>
            <a:r>
              <a:rPr lang="it-IT" dirty="0"/>
              <a:t> are gonna </a:t>
            </a:r>
            <a:r>
              <a:rPr lang="it-IT" dirty="0" err="1"/>
              <a:t>see</a:t>
            </a:r>
            <a:r>
              <a:rPr lang="it-IT" dirty="0"/>
              <a:t> some of </a:t>
            </a:r>
            <a:r>
              <a:rPr lang="it-IT" dirty="0" err="1"/>
              <a:t>them</a:t>
            </a:r>
            <a:r>
              <a:rPr lang="it-IT" dirty="0"/>
              <a:t> in </a:t>
            </a:r>
            <a:r>
              <a:rPr lang="it-IT" dirty="0" err="1"/>
              <a:t>this</a:t>
            </a:r>
            <a:r>
              <a:rPr lang="it-IT" dirty="0"/>
              <a:t> </a:t>
            </a:r>
            <a:r>
              <a:rPr lang="it-IT" dirty="0" err="1"/>
              <a:t>section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76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They</a:t>
            </a:r>
            <a:r>
              <a:rPr lang="it-IT" dirty="0"/>
              <a:t> can be </a:t>
            </a:r>
            <a:r>
              <a:rPr lang="it-IT" dirty="0" err="1"/>
              <a:t>roughly</a:t>
            </a:r>
            <a:r>
              <a:rPr lang="it-IT" dirty="0"/>
              <a:t> </a:t>
            </a:r>
            <a:r>
              <a:rPr lang="it-IT" dirty="0" err="1"/>
              <a:t>classified</a:t>
            </a:r>
            <a:r>
              <a:rPr lang="it-IT" dirty="0"/>
              <a:t> in </a:t>
            </a:r>
            <a:r>
              <a:rPr lang="it-IT" dirty="0" err="1"/>
              <a:t>two</a:t>
            </a:r>
            <a:r>
              <a:rPr lang="it-IT" dirty="0"/>
              <a:t> </a:t>
            </a:r>
            <a:r>
              <a:rPr lang="it-IT" dirty="0" err="1"/>
              <a:t>categories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Proactive</a:t>
            </a:r>
            <a:r>
              <a:rPr lang="it-IT" dirty="0"/>
              <a:t> </a:t>
            </a:r>
            <a:r>
              <a:rPr lang="it-IT" dirty="0" err="1"/>
              <a:t>measures</a:t>
            </a:r>
            <a:r>
              <a:rPr lang="it-IT" dirty="0"/>
              <a:t> </a:t>
            </a:r>
            <a:r>
              <a:rPr lang="it-IT" dirty="0" err="1"/>
              <a:t>that</a:t>
            </a:r>
            <a:r>
              <a:rPr lang="it-IT" dirty="0"/>
              <a:t> </a:t>
            </a:r>
            <a:r>
              <a:rPr lang="it-IT" dirty="0" err="1"/>
              <a:t>tries</a:t>
            </a:r>
            <a:r>
              <a:rPr lang="it-IT" dirty="0"/>
              <a:t> to </a:t>
            </a:r>
            <a:r>
              <a:rPr lang="it-IT" dirty="0" err="1"/>
              <a:t>prevent</a:t>
            </a:r>
            <a:r>
              <a:rPr lang="it-IT" dirty="0"/>
              <a:t> and </a:t>
            </a:r>
            <a:r>
              <a:rPr lang="it-IT" dirty="0" err="1"/>
              <a:t>avoid</a:t>
            </a:r>
            <a:r>
              <a:rPr lang="it-IT" dirty="0"/>
              <a:t>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Reactive</a:t>
            </a:r>
            <a:r>
              <a:rPr lang="it-IT" dirty="0"/>
              <a:t> </a:t>
            </a:r>
            <a:r>
              <a:rPr lang="it-IT" dirty="0" err="1"/>
              <a:t>measures</a:t>
            </a:r>
            <a:r>
              <a:rPr lang="it-IT" dirty="0"/>
              <a:t> </a:t>
            </a:r>
            <a:r>
              <a:rPr lang="it-IT" dirty="0" err="1"/>
              <a:t>aimed</a:t>
            </a:r>
            <a:r>
              <a:rPr lang="it-IT" dirty="0"/>
              <a:t> </a:t>
            </a:r>
            <a:r>
              <a:rPr lang="it-IT" dirty="0" err="1"/>
              <a:t>at</a:t>
            </a:r>
            <a:r>
              <a:rPr lang="it-IT" dirty="0"/>
              <a:t> </a:t>
            </a:r>
            <a:r>
              <a:rPr lang="it-IT" dirty="0" err="1"/>
              <a:t>identifying</a:t>
            </a:r>
            <a:r>
              <a:rPr lang="it-IT" dirty="0"/>
              <a:t> and stop </a:t>
            </a:r>
            <a:r>
              <a:rPr lang="it-IT" dirty="0" err="1"/>
              <a:t>as</a:t>
            </a:r>
            <a:r>
              <a:rPr lang="it-IT" dirty="0"/>
              <a:t> </a:t>
            </a:r>
            <a:r>
              <a:rPr lang="it-IT" dirty="0" err="1"/>
              <a:t>soon</a:t>
            </a:r>
            <a:r>
              <a:rPr lang="it-IT" dirty="0"/>
              <a:t> </a:t>
            </a:r>
            <a:r>
              <a:rPr lang="it-IT" dirty="0" err="1"/>
              <a:t>as</a:t>
            </a:r>
            <a:r>
              <a:rPr lang="it-IT" dirty="0"/>
              <a:t> </a:t>
            </a:r>
            <a:r>
              <a:rPr lang="it-IT" dirty="0" err="1"/>
              <a:t>possible</a:t>
            </a:r>
            <a:r>
              <a:rPr lang="it-IT" dirty="0"/>
              <a:t> the </a:t>
            </a:r>
            <a:r>
              <a:rPr lang="it-IT" dirty="0" err="1"/>
              <a:t>attack</a:t>
            </a:r>
            <a:r>
              <a:rPr lang="it-IT" dirty="0"/>
              <a:t>, </a:t>
            </a:r>
            <a:r>
              <a:rPr lang="it-IT" dirty="0" err="1"/>
              <a:t>while</a:t>
            </a:r>
            <a:r>
              <a:rPr lang="it-IT" dirty="0"/>
              <a:t> </a:t>
            </a:r>
            <a:r>
              <a:rPr lang="it-IT" dirty="0" err="1"/>
              <a:t>increasing</a:t>
            </a:r>
            <a:r>
              <a:rPr lang="it-IT" dirty="0"/>
              <a:t> the system </a:t>
            </a:r>
            <a:r>
              <a:rPr lang="it-IT" dirty="0" err="1"/>
              <a:t>resilience</a:t>
            </a:r>
            <a:r>
              <a:rPr lang="it-IT" dirty="0"/>
              <a:t> </a:t>
            </a:r>
            <a:r>
              <a:rPr lang="it-IT" dirty="0" err="1"/>
              <a:t>as</a:t>
            </a:r>
            <a:r>
              <a:rPr lang="it-IT" dirty="0"/>
              <a:t> </a:t>
            </a:r>
            <a:r>
              <a:rPr lang="it-IT" dirty="0" err="1"/>
              <a:t>well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Read the </a:t>
            </a:r>
            <a:r>
              <a:rPr lang="it-IT" dirty="0" err="1"/>
              <a:t>measures</a:t>
            </a:r>
            <a:r>
              <a:rPr lang="it-IT"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idea </a:t>
            </a:r>
            <a:r>
              <a:rPr lang="it-IT" dirty="0" err="1"/>
              <a:t>behind</a:t>
            </a:r>
            <a:r>
              <a:rPr lang="it-IT" dirty="0"/>
              <a:t> the rate </a:t>
            </a:r>
            <a:r>
              <a:rPr lang="it-IT" dirty="0" err="1"/>
              <a:t>limiting</a:t>
            </a:r>
            <a:r>
              <a:rPr lang="it-IT" dirty="0"/>
              <a:t> </a:t>
            </a:r>
            <a:r>
              <a:rPr lang="it-IT" dirty="0" err="1"/>
              <a:t>is</a:t>
            </a:r>
            <a:r>
              <a:rPr lang="it-IT" dirty="0"/>
              <a:t> to </a:t>
            </a:r>
            <a:r>
              <a:rPr lang="it-IT" dirty="0" err="1"/>
              <a:t>limit</a:t>
            </a:r>
            <a:r>
              <a:rPr lang="it-IT" dirty="0"/>
              <a:t> </a:t>
            </a:r>
            <a:r>
              <a:rPr lang="it-IT" dirty="0" err="1"/>
              <a:t>th</a:t>
            </a:r>
            <a:r>
              <a:rPr lang="it-IT" dirty="0"/>
              <a:t> </a:t>
            </a:r>
            <a:r>
              <a:rPr lang="it-IT" dirty="0" err="1"/>
              <a:t>enumber</a:t>
            </a:r>
            <a:r>
              <a:rPr lang="it-IT" dirty="0"/>
              <a:t> of </a:t>
            </a:r>
            <a:r>
              <a:rPr lang="it-IT" dirty="0" err="1"/>
              <a:t>response</a:t>
            </a:r>
            <a:r>
              <a:rPr lang="it-IT" dirty="0"/>
              <a:t> a server can </a:t>
            </a:r>
            <a:r>
              <a:rPr lang="it-IT" dirty="0" err="1"/>
              <a:t>provide</a:t>
            </a:r>
            <a:r>
              <a:rPr lang="it-IT" dirty="0"/>
              <a:t> to a </a:t>
            </a:r>
            <a:r>
              <a:rPr lang="it-IT" dirty="0" err="1"/>
              <a:t>given</a:t>
            </a:r>
            <a:r>
              <a:rPr lang="it-IT" dirty="0"/>
              <a:t> IP. </a:t>
            </a:r>
            <a:r>
              <a:rPr lang="it-IT" dirty="0" err="1"/>
              <a:t>That</a:t>
            </a:r>
            <a:r>
              <a:rPr lang="it-IT" dirty="0"/>
              <a:t> way the server can stop </a:t>
            </a:r>
            <a:r>
              <a:rPr lang="it-IT" dirty="0" err="1"/>
              <a:t>providing</a:t>
            </a:r>
            <a:r>
              <a:rPr lang="it-IT" dirty="0"/>
              <a:t> </a:t>
            </a:r>
            <a:r>
              <a:rPr lang="it-IT" dirty="0" err="1"/>
              <a:t>answer</a:t>
            </a:r>
            <a:r>
              <a:rPr lang="it-IT" dirty="0"/>
              <a:t> to the </a:t>
            </a:r>
            <a:r>
              <a:rPr lang="it-IT" dirty="0" err="1"/>
              <a:t>spoofed</a:t>
            </a:r>
            <a:r>
              <a:rPr lang="it-IT" dirty="0"/>
              <a:t> IP and the </a:t>
            </a:r>
            <a:r>
              <a:rPr lang="it-IT" dirty="0" err="1"/>
              <a:t>reflection</a:t>
            </a:r>
            <a:r>
              <a:rPr lang="it-IT" dirty="0"/>
              <a:t> </a:t>
            </a:r>
            <a:r>
              <a:rPr lang="it-IT" dirty="0" err="1"/>
              <a:t>effect</a:t>
            </a:r>
            <a:r>
              <a:rPr lang="it-IT" dirty="0"/>
              <a:t> </a:t>
            </a:r>
            <a:r>
              <a:rPr lang="it-IT" dirty="0" err="1"/>
              <a:t>is</a:t>
            </a:r>
            <a:r>
              <a:rPr lang="it-IT" dirty="0"/>
              <a:t> </a:t>
            </a:r>
            <a:r>
              <a:rPr lang="it-IT" dirty="0" err="1"/>
              <a:t>mitigated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As</a:t>
            </a:r>
            <a:r>
              <a:rPr lang="it-IT" dirty="0"/>
              <a:t> </a:t>
            </a:r>
            <a:r>
              <a:rPr lang="it-IT" dirty="0" err="1"/>
              <a:t>regard</a:t>
            </a:r>
            <a:r>
              <a:rPr lang="it-IT" dirty="0"/>
              <a:t> the </a:t>
            </a:r>
            <a:r>
              <a:rPr lang="it-IT" dirty="0" err="1"/>
              <a:t>trusted</a:t>
            </a:r>
            <a:r>
              <a:rPr lang="it-IT" dirty="0"/>
              <a:t> sources the idea </a:t>
            </a:r>
            <a:r>
              <a:rPr lang="it-IT" dirty="0" err="1"/>
              <a:t>is</a:t>
            </a:r>
            <a:r>
              <a:rPr lang="it-IT" dirty="0"/>
              <a:t> to create a </a:t>
            </a:r>
            <a:r>
              <a:rPr lang="it-IT" dirty="0" err="1"/>
              <a:t>whitelist</a:t>
            </a:r>
            <a:r>
              <a:rPr lang="it-IT" dirty="0"/>
              <a:t> of IP </a:t>
            </a:r>
            <a:r>
              <a:rPr lang="it-IT" dirty="0" err="1"/>
              <a:t>that</a:t>
            </a:r>
            <a:r>
              <a:rPr lang="it-IT" dirty="0"/>
              <a:t> are </a:t>
            </a:r>
            <a:r>
              <a:rPr lang="it-IT" dirty="0" err="1"/>
              <a:t>legitimated</a:t>
            </a:r>
            <a:r>
              <a:rPr lang="it-IT" dirty="0"/>
              <a:t> to </a:t>
            </a:r>
            <a:r>
              <a:rPr lang="it-IT" dirty="0" err="1"/>
              <a:t>send</a:t>
            </a:r>
            <a:r>
              <a:rPr lang="it-IT" dirty="0"/>
              <a:t> queries to the DNS server. </a:t>
            </a:r>
          </a:p>
          <a:p>
            <a:pPr marL="0" lvl="0" indent="0" algn="l" rtl="0">
              <a:spcBef>
                <a:spcPts val="0"/>
              </a:spcBef>
              <a:spcAft>
                <a:spcPts val="0"/>
              </a:spcAft>
              <a:buNone/>
            </a:pPr>
            <a:r>
              <a:rPr lang="it-IT" dirty="0" err="1"/>
              <a:t>Thereby</a:t>
            </a:r>
            <a:r>
              <a:rPr lang="it-IT" dirty="0"/>
              <a:t>, the </a:t>
            </a:r>
            <a:r>
              <a:rPr lang="it-IT" dirty="0" err="1"/>
              <a:t>number</a:t>
            </a:r>
            <a:r>
              <a:rPr lang="it-IT" dirty="0"/>
              <a:t> of IP </a:t>
            </a:r>
            <a:r>
              <a:rPr lang="it-IT" dirty="0" err="1"/>
              <a:t>that</a:t>
            </a:r>
            <a:r>
              <a:rPr lang="it-IT" dirty="0"/>
              <a:t> can be </a:t>
            </a:r>
            <a:r>
              <a:rPr lang="it-IT" dirty="0" err="1"/>
              <a:t>spoofed</a:t>
            </a:r>
            <a:r>
              <a:rPr lang="it-IT" dirty="0"/>
              <a:t> to </a:t>
            </a:r>
            <a:r>
              <a:rPr lang="it-IT" dirty="0" err="1"/>
              <a:t>perform</a:t>
            </a:r>
            <a:r>
              <a:rPr lang="it-IT" dirty="0"/>
              <a:t> </a:t>
            </a:r>
            <a:r>
              <a:rPr lang="it-IT" dirty="0" err="1"/>
              <a:t>attack</a:t>
            </a:r>
            <a:r>
              <a:rPr lang="it-IT" dirty="0"/>
              <a:t> </a:t>
            </a:r>
            <a:r>
              <a:rPr lang="it-IT" dirty="0" err="1"/>
              <a:t>is</a:t>
            </a:r>
            <a:r>
              <a:rPr lang="it-IT" dirty="0"/>
              <a:t> </a:t>
            </a:r>
            <a:r>
              <a:rPr lang="it-IT" dirty="0" err="1"/>
              <a:t>reduced</a:t>
            </a:r>
            <a:r>
              <a:rPr lang="it-IT" dirty="0"/>
              <a:t> and </a:t>
            </a:r>
            <a:r>
              <a:rPr lang="it-IT" dirty="0" err="1"/>
              <a:t>consequentely</a:t>
            </a:r>
            <a:r>
              <a:rPr lang="it-IT" dirty="0"/>
              <a:t> the </a:t>
            </a:r>
            <a:r>
              <a:rPr lang="it-IT" dirty="0" err="1"/>
              <a:t>probability</a:t>
            </a:r>
            <a:r>
              <a:rPr lang="it-IT" dirty="0"/>
              <a:t> of an </a:t>
            </a:r>
            <a:r>
              <a:rPr lang="it-IT" dirty="0" err="1"/>
              <a:t>attack</a:t>
            </a:r>
            <a:r>
              <a:rPr lang="it-IT" dirty="0"/>
              <a:t>.</a:t>
            </a:r>
          </a:p>
          <a:p>
            <a:pPr marL="0" lvl="0" indent="0" algn="l" rtl="0">
              <a:spcBef>
                <a:spcPts val="0"/>
              </a:spcBef>
              <a:spcAft>
                <a:spcPts val="0"/>
              </a:spcAft>
              <a:buNone/>
            </a:pPr>
            <a:r>
              <a:rPr lang="it-IT" dirty="0" err="1"/>
              <a:t>However</a:t>
            </a:r>
            <a:r>
              <a:rPr lang="it-IT" dirty="0"/>
              <a:t> </a:t>
            </a:r>
            <a:r>
              <a:rPr lang="it-IT" dirty="0" err="1"/>
              <a:t>there</a:t>
            </a:r>
            <a:r>
              <a:rPr lang="it-IT" dirty="0"/>
              <a:t> </a:t>
            </a:r>
            <a:r>
              <a:rPr lang="it-IT" dirty="0" err="1"/>
              <a:t>is</a:t>
            </a:r>
            <a:r>
              <a:rPr lang="it-IT" dirty="0"/>
              <a:t> </a:t>
            </a:r>
            <a:r>
              <a:rPr lang="it-IT" dirty="0" err="1"/>
              <a:t>still</a:t>
            </a:r>
            <a:r>
              <a:rPr lang="it-IT" dirty="0"/>
              <a:t> the risk of the </a:t>
            </a:r>
            <a:r>
              <a:rPr lang="it-IT" dirty="0" err="1"/>
              <a:t>trusted</a:t>
            </a:r>
            <a:r>
              <a:rPr lang="it-IT" dirty="0"/>
              <a:t> IP to be </a:t>
            </a:r>
            <a:r>
              <a:rPr lang="it-IT" dirty="0" err="1"/>
              <a:t>spoofed</a:t>
            </a:r>
            <a:r>
              <a:rPr lang="it-IT" dirty="0"/>
              <a:t>, so </a:t>
            </a:r>
            <a:r>
              <a:rPr lang="it-IT" dirty="0" err="1"/>
              <a:t>it</a:t>
            </a:r>
            <a:r>
              <a:rPr lang="it-IT" dirty="0"/>
              <a:t> </a:t>
            </a:r>
            <a:r>
              <a:rPr lang="it-IT" dirty="0" err="1"/>
              <a:t>is</a:t>
            </a:r>
            <a:r>
              <a:rPr lang="it-IT" dirty="0"/>
              <a:t> </a:t>
            </a:r>
            <a:r>
              <a:rPr lang="it-IT" dirty="0" err="1"/>
              <a:t>not</a:t>
            </a:r>
            <a:r>
              <a:rPr lang="it-IT" dirty="0"/>
              <a:t> a </a:t>
            </a:r>
            <a:r>
              <a:rPr lang="it-IT" dirty="0" err="1"/>
              <a:t>foolproof</a:t>
            </a:r>
            <a:r>
              <a:rPr lang="it-IT" dirty="0"/>
              <a:t> </a:t>
            </a:r>
            <a:r>
              <a:rPr lang="it-IT" dirty="0" err="1"/>
              <a:t>measure</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Lastly</a:t>
            </a:r>
            <a:r>
              <a:rPr lang="it-IT" dirty="0"/>
              <a:t> </a:t>
            </a:r>
            <a:r>
              <a:rPr lang="it-IT" dirty="0" err="1"/>
              <a:t>it</a:t>
            </a:r>
            <a:r>
              <a:rPr lang="it-IT" dirty="0"/>
              <a:t> </a:t>
            </a:r>
            <a:r>
              <a:rPr lang="it-IT" dirty="0" err="1"/>
              <a:t>is</a:t>
            </a:r>
            <a:r>
              <a:rPr lang="it-IT" dirty="0"/>
              <a:t> </a:t>
            </a:r>
            <a:r>
              <a:rPr lang="it-IT" dirty="0" err="1"/>
              <a:t>possible</a:t>
            </a:r>
            <a:r>
              <a:rPr lang="it-IT" dirty="0"/>
              <a:t> to set firewall to control and filter </a:t>
            </a:r>
            <a:r>
              <a:rPr lang="it-IT" dirty="0" err="1"/>
              <a:t>traffic</a:t>
            </a:r>
            <a:r>
              <a:rPr lang="it-IT" dirty="0"/>
              <a:t> to </a:t>
            </a:r>
            <a:r>
              <a:rPr lang="it-IT" dirty="0" err="1"/>
              <a:t>block</a:t>
            </a:r>
            <a:r>
              <a:rPr lang="it-IT" dirty="0"/>
              <a:t> the queries and </a:t>
            </a:r>
            <a:r>
              <a:rPr lang="it-IT" dirty="0" err="1"/>
              <a:t>prevent</a:t>
            </a:r>
            <a:r>
              <a:rPr lang="it-IT" dirty="0"/>
              <a:t> the </a:t>
            </a:r>
            <a:r>
              <a:rPr lang="it-IT" dirty="0" err="1"/>
              <a:t>attack</a:t>
            </a:r>
            <a:r>
              <a:rPr lang="it-IT" dirty="0"/>
              <a:t>.</a:t>
            </a:r>
          </a:p>
        </p:txBody>
      </p:sp>
    </p:spTree>
    <p:extLst>
      <p:ext uri="{BB962C8B-B14F-4D97-AF65-F5344CB8AC3E}">
        <p14:creationId xmlns:p14="http://schemas.microsoft.com/office/powerpoint/2010/main" val="321881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Here are some </a:t>
            </a:r>
            <a:r>
              <a:rPr lang="it-IT" dirty="0" err="1"/>
              <a:t>reactive</a:t>
            </a:r>
            <a:r>
              <a:rPr lang="it-IT" dirty="0"/>
              <a:t> </a:t>
            </a:r>
            <a:r>
              <a:rPr lang="it-IT" dirty="0" err="1"/>
              <a:t>measures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first </a:t>
            </a:r>
            <a:r>
              <a:rPr lang="it-IT" dirty="0" err="1"/>
              <a:t>is</a:t>
            </a:r>
            <a:r>
              <a:rPr lang="it-IT" dirty="0"/>
              <a:t> the </a:t>
            </a:r>
            <a:r>
              <a:rPr lang="it-IT" dirty="0" err="1"/>
              <a:t>anycast</a:t>
            </a:r>
            <a:r>
              <a:rPr lang="it-IT" dirty="0"/>
              <a:t> </a:t>
            </a:r>
            <a:r>
              <a:rPr lang="it-IT" dirty="0" err="1"/>
              <a:t>scheme</a:t>
            </a:r>
            <a:r>
              <a:rPr lang="it-IT" dirty="0"/>
              <a:t>. The idea </a:t>
            </a:r>
            <a:r>
              <a:rPr lang="it-IT" dirty="0" err="1"/>
              <a:t>here</a:t>
            </a:r>
            <a:r>
              <a:rPr lang="it-IT" dirty="0"/>
              <a:t> </a:t>
            </a:r>
            <a:r>
              <a:rPr lang="it-IT" dirty="0" err="1"/>
              <a:t>is</a:t>
            </a:r>
            <a:r>
              <a:rPr lang="it-IT" dirty="0"/>
              <a:t> to create </a:t>
            </a:r>
            <a:r>
              <a:rPr lang="it-IT" dirty="0" err="1"/>
              <a:t>replicas</a:t>
            </a:r>
            <a:r>
              <a:rPr lang="it-IT" dirty="0"/>
              <a:t> of the server </a:t>
            </a:r>
            <a:r>
              <a:rPr lang="it-IT" dirty="0" err="1"/>
              <a:t>all</a:t>
            </a:r>
            <a:r>
              <a:rPr lang="it-IT" dirty="0"/>
              <a:t> with the </a:t>
            </a:r>
            <a:r>
              <a:rPr lang="it-IT" dirty="0" err="1"/>
              <a:t>same</a:t>
            </a:r>
            <a:r>
              <a:rPr lang="it-IT" dirty="0"/>
              <a:t> </a:t>
            </a:r>
            <a:r>
              <a:rPr lang="it-IT" dirty="0" err="1"/>
              <a:t>logical</a:t>
            </a:r>
            <a:r>
              <a:rPr lang="it-IT" dirty="0"/>
              <a:t> IP and use the </a:t>
            </a:r>
            <a:r>
              <a:rPr lang="it-IT" dirty="0" err="1"/>
              <a:t>anycast</a:t>
            </a:r>
            <a:r>
              <a:rPr lang="it-IT" dirty="0"/>
              <a:t> </a:t>
            </a:r>
            <a:r>
              <a:rPr lang="it-IT" dirty="0" err="1"/>
              <a:t>scheme</a:t>
            </a:r>
            <a:r>
              <a:rPr lang="it-IT" dirty="0"/>
              <a:t> to </a:t>
            </a:r>
            <a:r>
              <a:rPr lang="it-IT" dirty="0" err="1"/>
              <a:t>choose</a:t>
            </a:r>
            <a:r>
              <a:rPr lang="it-IT" dirty="0"/>
              <a:t> </a:t>
            </a:r>
            <a:r>
              <a:rPr lang="it-IT" dirty="0" err="1"/>
              <a:t>at</a:t>
            </a:r>
            <a:r>
              <a:rPr lang="it-IT" dirty="0"/>
              <a:t> </a:t>
            </a:r>
            <a:r>
              <a:rPr lang="it-IT" dirty="0" err="1"/>
              <a:t>any</a:t>
            </a:r>
            <a:r>
              <a:rPr lang="it-IT" dirty="0"/>
              <a:t> time the best server </a:t>
            </a:r>
            <a:r>
              <a:rPr lang="it-IT" dirty="0" err="1"/>
              <a:t>according</a:t>
            </a:r>
            <a:r>
              <a:rPr lang="it-IT" dirty="0"/>
              <a:t> to some </a:t>
            </a:r>
            <a:r>
              <a:rPr lang="it-IT" dirty="0" err="1"/>
              <a:t>criteria</a:t>
            </a:r>
            <a:r>
              <a:rPr lang="it-IT" dirty="0"/>
              <a:t> (like </a:t>
            </a:r>
            <a:r>
              <a:rPr lang="it-IT" dirty="0" err="1"/>
              <a:t>availability</a:t>
            </a:r>
            <a:r>
              <a:rPr lang="it-IT" dirty="0"/>
              <a:t> and </a:t>
            </a:r>
            <a:r>
              <a:rPr lang="it-IT" dirty="0" err="1"/>
              <a:t>traffic</a:t>
            </a:r>
            <a:r>
              <a:rPr lang="it-IT" dirty="0"/>
              <a:t>).</a:t>
            </a:r>
          </a:p>
          <a:p>
            <a:pPr marL="0" lvl="0" indent="0" algn="l" rtl="0">
              <a:spcBef>
                <a:spcPts val="0"/>
              </a:spcBef>
              <a:spcAft>
                <a:spcPts val="0"/>
              </a:spcAft>
              <a:buNone/>
            </a:pPr>
            <a:r>
              <a:rPr lang="it-IT" dirty="0" err="1"/>
              <a:t>Thereby</a:t>
            </a:r>
            <a:r>
              <a:rPr lang="it-IT" dirty="0"/>
              <a:t>, the </a:t>
            </a:r>
            <a:r>
              <a:rPr lang="it-IT" dirty="0" err="1"/>
              <a:t>attacker</a:t>
            </a:r>
            <a:r>
              <a:rPr lang="it-IT" dirty="0"/>
              <a:t> </a:t>
            </a:r>
            <a:r>
              <a:rPr lang="it-IT" dirty="0" err="1"/>
              <a:t>would</a:t>
            </a:r>
            <a:r>
              <a:rPr lang="it-IT" dirty="0"/>
              <a:t> </a:t>
            </a:r>
            <a:r>
              <a:rPr lang="it-IT" dirty="0" err="1"/>
              <a:t>have</a:t>
            </a:r>
            <a:r>
              <a:rPr lang="it-IT" dirty="0"/>
              <a:t> to </a:t>
            </a:r>
            <a:r>
              <a:rPr lang="it-IT" dirty="0" err="1"/>
              <a:t>run</a:t>
            </a:r>
            <a:r>
              <a:rPr lang="it-IT" dirty="0"/>
              <a:t> out of service </a:t>
            </a:r>
            <a:r>
              <a:rPr lang="it-IT" dirty="0" err="1"/>
              <a:t>all</a:t>
            </a:r>
            <a:r>
              <a:rPr lang="it-IT" dirty="0"/>
              <a:t> the server </a:t>
            </a:r>
            <a:r>
              <a:rPr lang="it-IT" dirty="0" err="1"/>
              <a:t>which</a:t>
            </a:r>
            <a:r>
              <a:rPr lang="it-IT" dirty="0"/>
              <a:t> </a:t>
            </a:r>
            <a:r>
              <a:rPr lang="it-IT" dirty="0" err="1"/>
              <a:t>becomes</a:t>
            </a:r>
            <a:r>
              <a:rPr lang="it-IT" dirty="0"/>
              <a:t> more </a:t>
            </a:r>
            <a:r>
              <a:rPr lang="it-IT" dirty="0" err="1"/>
              <a:t>diffucult</a:t>
            </a:r>
            <a:r>
              <a:rPr lang="it-IT" dirty="0"/>
              <a:t> the </a:t>
            </a:r>
            <a:r>
              <a:rPr lang="it-IT" dirty="0" err="1"/>
              <a:t>higher</a:t>
            </a:r>
            <a:r>
              <a:rPr lang="it-IT" dirty="0"/>
              <a:t> the </a:t>
            </a:r>
            <a:r>
              <a:rPr lang="it-IT" dirty="0" err="1"/>
              <a:t>number</a:t>
            </a:r>
            <a:r>
              <a:rPr lang="it-IT" dirty="0"/>
              <a:t> of servers.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With machine learning the idea </a:t>
            </a:r>
            <a:r>
              <a:rPr lang="it-IT" dirty="0" err="1"/>
              <a:t>is</a:t>
            </a:r>
            <a:r>
              <a:rPr lang="it-IT" dirty="0"/>
              <a:t> to </a:t>
            </a:r>
            <a:r>
              <a:rPr lang="it-IT" dirty="0" err="1"/>
              <a:t>train</a:t>
            </a:r>
            <a:r>
              <a:rPr lang="it-IT" dirty="0"/>
              <a:t> some </a:t>
            </a:r>
            <a:r>
              <a:rPr lang="it-IT" dirty="0" err="1"/>
              <a:t>classification</a:t>
            </a:r>
            <a:r>
              <a:rPr lang="it-IT" dirty="0"/>
              <a:t> </a:t>
            </a:r>
            <a:r>
              <a:rPr lang="it-IT" dirty="0" err="1"/>
              <a:t>algorithms</a:t>
            </a:r>
            <a:r>
              <a:rPr lang="it-IT" dirty="0"/>
              <a:t> like SVM, NN and </a:t>
            </a:r>
            <a:r>
              <a:rPr lang="it-IT" dirty="0" err="1"/>
              <a:t>trees</a:t>
            </a:r>
            <a:r>
              <a:rPr lang="it-IT" dirty="0"/>
              <a:t> (random </a:t>
            </a:r>
            <a:r>
              <a:rPr lang="it-IT" dirty="0" err="1"/>
              <a:t>forests</a:t>
            </a:r>
            <a:r>
              <a:rPr lang="it-IT" dirty="0"/>
              <a:t>) to discriminate </a:t>
            </a:r>
            <a:r>
              <a:rPr lang="it-IT" dirty="0" err="1"/>
              <a:t>between</a:t>
            </a:r>
            <a:r>
              <a:rPr lang="it-IT" dirty="0"/>
              <a:t> an </a:t>
            </a:r>
            <a:r>
              <a:rPr lang="it-IT" dirty="0" err="1"/>
              <a:t>attack</a:t>
            </a:r>
            <a:r>
              <a:rPr lang="it-IT" dirty="0"/>
              <a:t> situation and a </a:t>
            </a:r>
            <a:r>
              <a:rPr lang="it-IT" dirty="0" err="1"/>
              <a:t>legitimate</a:t>
            </a:r>
            <a:r>
              <a:rPr lang="it-IT" dirty="0"/>
              <a:t> one, </a:t>
            </a:r>
            <a:r>
              <a:rPr lang="it-IT" dirty="0" err="1"/>
              <a:t>according</a:t>
            </a:r>
            <a:r>
              <a:rPr lang="it-IT" dirty="0"/>
              <a:t> to some features </a:t>
            </a:r>
            <a:r>
              <a:rPr lang="it-IT" dirty="0" err="1"/>
              <a:t>extracted</a:t>
            </a:r>
            <a:r>
              <a:rPr lang="it-IT" dirty="0"/>
              <a:t> from the queries.</a:t>
            </a:r>
          </a:p>
          <a:p>
            <a:pPr marL="0" lvl="0" indent="0" algn="l" rtl="0">
              <a:spcBef>
                <a:spcPts val="0"/>
              </a:spcBef>
              <a:spcAft>
                <a:spcPts val="0"/>
              </a:spcAft>
              <a:buNone/>
            </a:pPr>
            <a:r>
              <a:rPr lang="it-IT" dirty="0" err="1"/>
              <a:t>However</a:t>
            </a:r>
            <a:r>
              <a:rPr lang="it-IT" dirty="0"/>
              <a:t> </a:t>
            </a:r>
            <a:r>
              <a:rPr lang="it-IT" dirty="0" err="1"/>
              <a:t>has</a:t>
            </a:r>
            <a:r>
              <a:rPr lang="it-IT" dirty="0"/>
              <a:t> </a:t>
            </a:r>
            <a:r>
              <a:rPr lang="it-IT" dirty="0" err="1"/>
              <a:t>been</a:t>
            </a:r>
            <a:r>
              <a:rPr lang="it-IT" dirty="0"/>
              <a:t> </a:t>
            </a:r>
            <a:r>
              <a:rPr lang="it-IT" dirty="0" err="1"/>
              <a:t>recently</a:t>
            </a:r>
            <a:r>
              <a:rPr lang="it-IT" dirty="0"/>
              <a:t> </a:t>
            </a:r>
            <a:r>
              <a:rPr lang="it-IT" dirty="0" err="1"/>
              <a:t>shown</a:t>
            </a:r>
            <a:r>
              <a:rPr lang="it-IT" dirty="0"/>
              <a:t> </a:t>
            </a:r>
            <a:r>
              <a:rPr lang="it-IT" dirty="0" err="1"/>
              <a:t>that</a:t>
            </a:r>
            <a:r>
              <a:rPr lang="it-IT" dirty="0"/>
              <a:t> </a:t>
            </a:r>
            <a:r>
              <a:rPr lang="it-IT" dirty="0" err="1"/>
              <a:t>using</a:t>
            </a:r>
            <a:r>
              <a:rPr lang="it-IT" dirty="0"/>
              <a:t> an </a:t>
            </a:r>
            <a:r>
              <a:rPr lang="it-IT" dirty="0" err="1"/>
              <a:t>adversarial</a:t>
            </a:r>
            <a:r>
              <a:rPr lang="it-IT" dirty="0"/>
              <a:t> </a:t>
            </a:r>
            <a:r>
              <a:rPr lang="it-IT" dirty="0" err="1"/>
              <a:t>approach</a:t>
            </a:r>
            <a:r>
              <a:rPr lang="it-IT" dirty="0"/>
              <a:t> the </a:t>
            </a:r>
            <a:r>
              <a:rPr lang="it-IT" dirty="0" err="1"/>
              <a:t>classification</a:t>
            </a:r>
            <a:r>
              <a:rPr lang="it-IT" dirty="0"/>
              <a:t> </a:t>
            </a:r>
            <a:r>
              <a:rPr lang="it-IT" dirty="0" err="1"/>
              <a:t>algorithm</a:t>
            </a:r>
            <a:r>
              <a:rPr lang="it-IT" dirty="0"/>
              <a:t> can be </a:t>
            </a:r>
            <a:r>
              <a:rPr lang="it-IT" dirty="0" err="1"/>
              <a:t>fooled</a:t>
            </a:r>
            <a:r>
              <a:rPr lang="it-IT" dirty="0"/>
              <a:t>. </a:t>
            </a:r>
          </a:p>
          <a:p>
            <a:pPr marL="0" lvl="0" indent="0" algn="l" rtl="0">
              <a:spcBef>
                <a:spcPts val="0"/>
              </a:spcBef>
              <a:spcAft>
                <a:spcPts val="0"/>
              </a:spcAft>
              <a:buNone/>
            </a:pPr>
            <a:r>
              <a:rPr lang="it-IT" dirty="0" err="1"/>
              <a:t>This</a:t>
            </a:r>
            <a:r>
              <a:rPr lang="it-IT" dirty="0"/>
              <a:t> </a:t>
            </a:r>
            <a:r>
              <a:rPr lang="it-IT" dirty="0" err="1"/>
              <a:t>apporach</a:t>
            </a:r>
            <a:r>
              <a:rPr lang="it-IT" dirty="0"/>
              <a:t> </a:t>
            </a:r>
            <a:r>
              <a:rPr lang="it-IT" dirty="0" err="1"/>
              <a:t>conists</a:t>
            </a:r>
            <a:r>
              <a:rPr lang="it-IT" dirty="0"/>
              <a:t> in </a:t>
            </a:r>
            <a:r>
              <a:rPr lang="it-IT" dirty="0" err="1"/>
              <a:t>taking</a:t>
            </a:r>
            <a:r>
              <a:rPr lang="it-IT" dirty="0"/>
              <a:t> a </a:t>
            </a:r>
            <a:r>
              <a:rPr lang="it-IT" dirty="0" err="1"/>
              <a:t>two</a:t>
            </a:r>
            <a:r>
              <a:rPr lang="it-IT" dirty="0"/>
              <a:t> </a:t>
            </a:r>
            <a:r>
              <a:rPr lang="it-IT" dirty="0" err="1"/>
              <a:t>netowrk</a:t>
            </a:r>
            <a:r>
              <a:rPr lang="it-IT" dirty="0"/>
              <a:t>, the </a:t>
            </a:r>
            <a:r>
              <a:rPr lang="it-IT" dirty="0" err="1"/>
              <a:t>classifier</a:t>
            </a:r>
            <a:r>
              <a:rPr lang="it-IT" dirty="0"/>
              <a:t> and </a:t>
            </a:r>
            <a:r>
              <a:rPr lang="it-IT" dirty="0" err="1"/>
              <a:t>another</a:t>
            </a:r>
            <a:r>
              <a:rPr lang="it-IT" dirty="0"/>
              <a:t> </a:t>
            </a:r>
            <a:r>
              <a:rPr lang="it-IT" dirty="0" err="1"/>
              <a:t>challenging</a:t>
            </a:r>
            <a:r>
              <a:rPr lang="it-IT" dirty="0"/>
              <a:t> </a:t>
            </a:r>
            <a:r>
              <a:rPr lang="it-IT" dirty="0" err="1"/>
              <a:t>it</a:t>
            </a:r>
            <a:r>
              <a:rPr lang="it-IT" dirty="0"/>
              <a:t>. </a:t>
            </a:r>
            <a:r>
              <a:rPr lang="it-IT" dirty="0" err="1"/>
              <a:t>This</a:t>
            </a:r>
            <a:r>
              <a:rPr lang="it-IT" dirty="0"/>
              <a:t> network can </a:t>
            </a:r>
            <a:r>
              <a:rPr lang="it-IT" dirty="0" err="1"/>
              <a:t>learn</a:t>
            </a:r>
            <a:r>
              <a:rPr lang="it-IT" dirty="0"/>
              <a:t> to </a:t>
            </a:r>
            <a:r>
              <a:rPr lang="it-IT" dirty="0" err="1"/>
              <a:t>slightly</a:t>
            </a:r>
            <a:r>
              <a:rPr lang="it-IT" dirty="0"/>
              <a:t> </a:t>
            </a:r>
            <a:r>
              <a:rPr lang="it-IT" dirty="0" err="1"/>
              <a:t>change</a:t>
            </a:r>
            <a:r>
              <a:rPr lang="it-IT" dirty="0"/>
              <a:t> the features to </a:t>
            </a:r>
            <a:r>
              <a:rPr lang="it-IT" dirty="0" err="1"/>
              <a:t>fool</a:t>
            </a:r>
            <a:r>
              <a:rPr lang="it-IT" dirty="0"/>
              <a:t> the </a:t>
            </a:r>
            <a:r>
              <a:rPr lang="it-IT" dirty="0" err="1"/>
              <a:t>classifier</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idea of </a:t>
            </a:r>
            <a:r>
              <a:rPr lang="it-IT" dirty="0" err="1"/>
              <a:t>cahching</a:t>
            </a:r>
            <a:r>
              <a:rPr lang="it-IT" dirty="0"/>
              <a:t> </a:t>
            </a:r>
            <a:r>
              <a:rPr lang="it-IT" dirty="0" err="1"/>
              <a:t>behavior</a:t>
            </a:r>
            <a:r>
              <a:rPr lang="it-IT" dirty="0"/>
              <a:t> </a:t>
            </a:r>
            <a:r>
              <a:rPr lang="it-IT" dirty="0" err="1"/>
              <a:t>is</a:t>
            </a:r>
            <a:r>
              <a:rPr lang="it-IT" dirty="0"/>
              <a:t> to </a:t>
            </a:r>
            <a:r>
              <a:rPr lang="it-IT" dirty="0" err="1"/>
              <a:t>keep</a:t>
            </a:r>
            <a:r>
              <a:rPr lang="it-IT" dirty="0"/>
              <a:t> </a:t>
            </a:r>
            <a:r>
              <a:rPr lang="it-IT" dirty="0" err="1"/>
              <a:t>providing</a:t>
            </a:r>
            <a:r>
              <a:rPr lang="it-IT" dirty="0"/>
              <a:t> the </a:t>
            </a:r>
            <a:r>
              <a:rPr lang="it-IT" dirty="0" err="1"/>
              <a:t>cached</a:t>
            </a:r>
            <a:r>
              <a:rPr lang="it-IT" dirty="0"/>
              <a:t> entry </a:t>
            </a:r>
            <a:r>
              <a:rPr lang="it-IT" dirty="0" err="1"/>
              <a:t>when</a:t>
            </a:r>
            <a:r>
              <a:rPr lang="it-IT" dirty="0"/>
              <a:t> a </a:t>
            </a:r>
            <a:r>
              <a:rPr lang="it-IT" dirty="0" err="1"/>
              <a:t>relevant</a:t>
            </a:r>
            <a:r>
              <a:rPr lang="it-IT" dirty="0"/>
              <a:t> server </a:t>
            </a:r>
            <a:r>
              <a:rPr lang="it-IT" dirty="0" err="1"/>
              <a:t>is</a:t>
            </a:r>
            <a:r>
              <a:rPr lang="it-IT" dirty="0"/>
              <a:t> down, </a:t>
            </a:r>
            <a:r>
              <a:rPr lang="it-IT" dirty="0" err="1"/>
              <a:t>indipentely</a:t>
            </a:r>
            <a:r>
              <a:rPr lang="it-IT" dirty="0"/>
              <a:t> on the TTL. </a:t>
            </a:r>
            <a:r>
              <a:rPr lang="it-IT" dirty="0" err="1"/>
              <a:t>That</a:t>
            </a:r>
            <a:r>
              <a:rPr lang="it-IT" dirty="0"/>
              <a:t> way </a:t>
            </a:r>
            <a:r>
              <a:rPr lang="it-IT" dirty="0" err="1"/>
              <a:t>even</a:t>
            </a:r>
            <a:r>
              <a:rPr lang="it-IT" dirty="0"/>
              <a:t> </a:t>
            </a:r>
            <a:r>
              <a:rPr lang="it-IT" dirty="0" err="1"/>
              <a:t>during</a:t>
            </a:r>
            <a:r>
              <a:rPr lang="it-IT" dirty="0"/>
              <a:t> an </a:t>
            </a:r>
            <a:r>
              <a:rPr lang="it-IT" dirty="0" err="1"/>
              <a:t>attack</a:t>
            </a:r>
            <a:r>
              <a:rPr lang="it-IT" dirty="0"/>
              <a:t> the </a:t>
            </a:r>
            <a:r>
              <a:rPr lang="it-IT" dirty="0" err="1"/>
              <a:t>cached</a:t>
            </a:r>
            <a:r>
              <a:rPr lang="it-IT" dirty="0"/>
              <a:t> entries can be </a:t>
            </a:r>
            <a:r>
              <a:rPr lang="it-IT" dirty="0" err="1"/>
              <a:t>served</a:t>
            </a:r>
            <a:r>
              <a:rPr lang="it-IT" dirty="0"/>
              <a:t>, </a:t>
            </a:r>
            <a:r>
              <a:rPr lang="it-IT" dirty="0" err="1"/>
              <a:t>increasing</a:t>
            </a:r>
            <a:r>
              <a:rPr lang="it-IT" dirty="0"/>
              <a:t> the </a:t>
            </a:r>
            <a:r>
              <a:rPr lang="it-IT" dirty="0" err="1"/>
              <a:t>resilience</a:t>
            </a:r>
            <a:r>
              <a:rPr lang="it-IT" dirty="0"/>
              <a:t> of the system.</a:t>
            </a:r>
          </a:p>
        </p:txBody>
      </p:sp>
    </p:spTree>
    <p:extLst>
      <p:ext uri="{BB962C8B-B14F-4D97-AF65-F5344CB8AC3E}">
        <p14:creationId xmlns:p14="http://schemas.microsoft.com/office/powerpoint/2010/main" val="390394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As</a:t>
            </a:r>
            <a:r>
              <a:rPr lang="it-IT" dirty="0"/>
              <a:t> </a:t>
            </a:r>
            <a:r>
              <a:rPr lang="it-IT" dirty="0" err="1"/>
              <a:t>you</a:t>
            </a:r>
            <a:r>
              <a:rPr lang="it-IT" dirty="0"/>
              <a:t> </a:t>
            </a:r>
            <a:r>
              <a:rPr lang="it-IT" dirty="0" err="1"/>
              <a:t>have</a:t>
            </a:r>
            <a:r>
              <a:rPr lang="it-IT" dirty="0"/>
              <a:t> </a:t>
            </a:r>
            <a:r>
              <a:rPr lang="it-IT" dirty="0" err="1"/>
              <a:t>seen</a:t>
            </a:r>
            <a:r>
              <a:rPr lang="it-IT" dirty="0"/>
              <a:t> from the first slide, </a:t>
            </a:r>
            <a:r>
              <a:rPr lang="it-IT" dirty="0" err="1"/>
              <a:t>our</a:t>
            </a:r>
            <a:r>
              <a:rPr lang="it-IT" dirty="0"/>
              <a:t> project </a:t>
            </a:r>
            <a:r>
              <a:rPr lang="it-IT" dirty="0" err="1"/>
              <a:t>is</a:t>
            </a:r>
            <a:r>
              <a:rPr lang="it-IT" dirty="0"/>
              <a:t> </a:t>
            </a:r>
            <a:r>
              <a:rPr lang="it-IT" dirty="0" err="1"/>
              <a:t>about</a:t>
            </a:r>
            <a:r>
              <a:rPr lang="it-IT" dirty="0"/>
              <a:t> the </a:t>
            </a:r>
            <a:r>
              <a:rPr lang="it-IT" dirty="0" err="1"/>
              <a:t>implmenetation</a:t>
            </a:r>
            <a:r>
              <a:rPr lang="it-IT" dirty="0"/>
              <a:t> of a </a:t>
            </a:r>
            <a:r>
              <a:rPr lang="it-IT" dirty="0" err="1"/>
              <a:t>DDoS</a:t>
            </a:r>
            <a:r>
              <a:rPr lang="it-IT" dirty="0"/>
              <a:t> </a:t>
            </a:r>
            <a:r>
              <a:rPr lang="it-IT" dirty="0" err="1"/>
              <a:t>attack</a:t>
            </a:r>
            <a:r>
              <a:rPr lang="it-IT" dirty="0"/>
              <a:t>, </a:t>
            </a:r>
            <a:r>
              <a:rPr lang="it-IT" dirty="0" err="1"/>
              <a:t>specifically</a:t>
            </a:r>
            <a:r>
              <a:rPr lang="it-IT" dirty="0"/>
              <a:t> a DNS </a:t>
            </a:r>
            <a:r>
              <a:rPr lang="it-IT" dirty="0" err="1"/>
              <a:t>reflection</a:t>
            </a:r>
            <a:r>
              <a:rPr lang="it-IT" dirty="0"/>
              <a:t> and </a:t>
            </a:r>
            <a:r>
              <a:rPr lang="it-IT" dirty="0" err="1"/>
              <a:t>amplification</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choice</a:t>
            </a:r>
            <a:r>
              <a:rPr lang="it-IT" dirty="0"/>
              <a:t> </a:t>
            </a:r>
            <a:r>
              <a:rPr lang="it-IT" dirty="0" err="1"/>
              <a:t>was</a:t>
            </a:r>
            <a:r>
              <a:rPr lang="it-IT" dirty="0"/>
              <a:t> </a:t>
            </a:r>
            <a:r>
              <a:rPr lang="it-IT" dirty="0" err="1"/>
              <a:t>not</a:t>
            </a:r>
            <a:r>
              <a:rPr lang="it-IT" dirty="0"/>
              <a:t> made </a:t>
            </a:r>
            <a:r>
              <a:rPr lang="it-IT" dirty="0" err="1"/>
              <a:t>at</a:t>
            </a:r>
            <a:r>
              <a:rPr lang="it-IT" dirty="0"/>
              <a:t> random, </a:t>
            </a:r>
            <a:r>
              <a:rPr lang="it-IT" dirty="0" err="1"/>
              <a:t>instead</a:t>
            </a:r>
            <a:r>
              <a:rPr lang="it-IT" dirty="0"/>
              <a:t> </a:t>
            </a:r>
            <a:r>
              <a:rPr lang="it-IT" dirty="0" err="1"/>
              <a:t>it</a:t>
            </a:r>
            <a:r>
              <a:rPr lang="it-IT" dirty="0"/>
              <a:t> </a:t>
            </a:r>
            <a:r>
              <a:rPr lang="it-IT" dirty="0" err="1"/>
              <a:t>was</a:t>
            </a:r>
            <a:r>
              <a:rPr lang="it-IT" dirty="0"/>
              <a:t> the </a:t>
            </a:r>
            <a:r>
              <a:rPr lang="it-IT" dirty="0" err="1"/>
              <a:t>result</a:t>
            </a:r>
            <a:r>
              <a:rPr lang="it-IT" dirty="0"/>
              <a:t> of a </a:t>
            </a:r>
            <a:r>
              <a:rPr lang="it-IT" dirty="0" err="1"/>
              <a:t>selection</a:t>
            </a:r>
            <a:r>
              <a:rPr lang="it-IT" dirty="0"/>
              <a:t> and </a:t>
            </a:r>
            <a:r>
              <a:rPr lang="it-IT" dirty="0" err="1"/>
              <a:t>research</a:t>
            </a:r>
            <a:r>
              <a:rPr lang="it-IT" dirty="0"/>
              <a:t> </a:t>
            </a:r>
            <a:r>
              <a:rPr lang="it-IT" dirty="0" err="1"/>
              <a:t>process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next</a:t>
            </a:r>
            <a:r>
              <a:rPr lang="it-IT" dirty="0"/>
              <a:t> slides </a:t>
            </a:r>
            <a:r>
              <a:rPr lang="it-IT" dirty="0" err="1"/>
              <a:t>i'm</a:t>
            </a:r>
            <a:r>
              <a:rPr lang="it-IT" dirty="0"/>
              <a:t> gonna introduce </a:t>
            </a:r>
            <a:r>
              <a:rPr lang="it-IT" dirty="0" err="1"/>
              <a:t>you</a:t>
            </a:r>
            <a:r>
              <a:rPr lang="it-IT" dirty="0"/>
              <a:t> to the </a:t>
            </a:r>
            <a:r>
              <a:rPr lang="it-IT" dirty="0" err="1"/>
              <a:t>reasons</a:t>
            </a:r>
            <a:r>
              <a:rPr lang="it-IT" dirty="0"/>
              <a:t> </a:t>
            </a:r>
            <a:r>
              <a:rPr lang="it-IT" dirty="0" err="1"/>
              <a:t>behind</a:t>
            </a:r>
            <a:r>
              <a:rPr lang="it-IT" dirty="0"/>
              <a:t> </a:t>
            </a:r>
            <a:r>
              <a:rPr lang="it-IT" dirty="0" err="1"/>
              <a:t>our</a:t>
            </a:r>
            <a:r>
              <a:rPr lang="it-IT" dirty="0"/>
              <a:t> </a:t>
            </a:r>
            <a:r>
              <a:rPr lang="it-IT" dirty="0" err="1"/>
              <a:t>choice</a:t>
            </a:r>
            <a:r>
              <a:rPr lang="it-IT" dirty="0"/>
              <a:t> and </a:t>
            </a:r>
            <a:r>
              <a:rPr lang="it-IT" dirty="0" err="1"/>
              <a:t>we</a:t>
            </a:r>
            <a:r>
              <a:rPr lang="it-IT" dirty="0"/>
              <a:t> are gonna </a:t>
            </a:r>
            <a:r>
              <a:rPr lang="it-IT" dirty="0" err="1"/>
              <a:t>see</a:t>
            </a:r>
            <a:r>
              <a:rPr lang="it-IT" dirty="0"/>
              <a:t> </a:t>
            </a:r>
            <a:r>
              <a:rPr lang="it-IT" dirty="0" err="1"/>
              <a:t>briefly</a:t>
            </a:r>
            <a:r>
              <a:rPr lang="it-IT" dirty="0"/>
              <a:t> some </a:t>
            </a:r>
            <a:r>
              <a:rPr lang="it-IT" dirty="0" err="1"/>
              <a:t>kinds</a:t>
            </a:r>
            <a:r>
              <a:rPr lang="it-IT" dirty="0"/>
              <a:t> of </a:t>
            </a:r>
            <a:r>
              <a:rPr lang="it-IT" dirty="0" err="1"/>
              <a:t>DDoS</a:t>
            </a:r>
            <a:r>
              <a:rPr lang="it-IT" dirty="0"/>
              <a:t> </a:t>
            </a:r>
            <a:r>
              <a:rPr lang="it-IT" dirty="0" err="1"/>
              <a:t>attacks</a:t>
            </a:r>
            <a:r>
              <a:rPr lang="it-IT"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started</a:t>
            </a:r>
            <a:r>
              <a:rPr lang="it-IT" dirty="0"/>
              <a:t> from the </a:t>
            </a:r>
            <a:r>
              <a:rPr lang="it-IT" dirty="0" err="1"/>
              <a:t>intention</a:t>
            </a:r>
            <a:r>
              <a:rPr lang="it-IT" dirty="0"/>
              <a:t> of </a:t>
            </a:r>
            <a:r>
              <a:rPr lang="it-IT" dirty="0" err="1"/>
              <a:t>simulating</a:t>
            </a:r>
            <a:r>
              <a:rPr lang="it-IT" dirty="0"/>
              <a:t> a </a:t>
            </a:r>
            <a:r>
              <a:rPr lang="it-IT" dirty="0" err="1"/>
              <a:t>DDoS</a:t>
            </a:r>
            <a:r>
              <a:rPr lang="it-IT" dirty="0"/>
              <a:t> </a:t>
            </a:r>
            <a:r>
              <a:rPr lang="it-IT" dirty="0" err="1"/>
              <a:t>attack</a:t>
            </a:r>
            <a:r>
              <a:rPr lang="it-IT" dirty="0"/>
              <a:t>, </a:t>
            </a:r>
            <a:r>
              <a:rPr lang="it-IT" dirty="0" err="1"/>
              <a:t>however</a:t>
            </a:r>
            <a:r>
              <a:rPr lang="it-IT" dirty="0"/>
              <a:t> </a:t>
            </a:r>
            <a:r>
              <a:rPr lang="it-IT" dirty="0" err="1"/>
              <a:t>as</a:t>
            </a:r>
            <a:r>
              <a:rPr lang="it-IT" dirty="0"/>
              <a:t> </a:t>
            </a:r>
            <a:r>
              <a:rPr lang="it-IT" dirty="0" err="1"/>
              <a:t>you</a:t>
            </a:r>
            <a:r>
              <a:rPr lang="it-IT" dirty="0"/>
              <a:t> can </a:t>
            </a:r>
            <a:r>
              <a:rPr lang="it-IT" dirty="0" err="1"/>
              <a:t>see</a:t>
            </a:r>
            <a:r>
              <a:rPr lang="it-IT" dirty="0"/>
              <a:t> from the figure, </a:t>
            </a:r>
            <a:r>
              <a:rPr lang="it-IT" dirty="0" err="1"/>
              <a:t>there</a:t>
            </a:r>
            <a:r>
              <a:rPr lang="it-IT" dirty="0"/>
              <a:t> </a:t>
            </a:r>
            <a:r>
              <a:rPr lang="it-IT" dirty="0" err="1"/>
              <a:t>many</a:t>
            </a:r>
            <a:r>
              <a:rPr lang="it-IT" dirty="0"/>
              <a:t> </a:t>
            </a:r>
            <a:r>
              <a:rPr lang="it-IT" dirty="0" err="1"/>
              <a:t>different</a:t>
            </a:r>
            <a:r>
              <a:rPr lang="it-IT" dirty="0"/>
              <a:t> ways in </a:t>
            </a:r>
            <a:r>
              <a:rPr lang="it-IT" dirty="0" err="1"/>
              <a:t>which</a:t>
            </a:r>
            <a:r>
              <a:rPr lang="it-IT" dirty="0"/>
              <a:t> </a:t>
            </a:r>
            <a:r>
              <a:rPr lang="it-IT" dirty="0" err="1"/>
              <a:t>this</a:t>
            </a:r>
            <a:r>
              <a:rPr lang="it-IT" dirty="0"/>
              <a:t> </a:t>
            </a:r>
            <a:r>
              <a:rPr lang="it-IT" dirty="0" err="1"/>
              <a:t>type</a:t>
            </a:r>
            <a:r>
              <a:rPr lang="it-IT" dirty="0"/>
              <a:t> of </a:t>
            </a:r>
            <a:r>
              <a:rPr lang="it-IT" dirty="0" err="1"/>
              <a:t>attack</a:t>
            </a:r>
            <a:r>
              <a:rPr lang="it-IT" dirty="0"/>
              <a:t> can be </a:t>
            </a:r>
            <a:r>
              <a:rPr lang="it-IT" dirty="0" err="1"/>
              <a:t>performed</a:t>
            </a:r>
            <a:r>
              <a:rPr lang="it-IT" dirty="0"/>
              <a:t>.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Our</a:t>
            </a:r>
            <a:r>
              <a:rPr lang="it-IT" dirty="0"/>
              <a:t> goal </a:t>
            </a:r>
            <a:r>
              <a:rPr lang="it-IT" dirty="0" err="1"/>
              <a:t>was</a:t>
            </a:r>
            <a:r>
              <a:rPr lang="it-IT" dirty="0"/>
              <a:t> </a:t>
            </a:r>
            <a:r>
              <a:rPr lang="it-IT" dirty="0" err="1"/>
              <a:t>that</a:t>
            </a:r>
            <a:r>
              <a:rPr lang="it-IT" dirty="0"/>
              <a:t> of </a:t>
            </a:r>
            <a:r>
              <a:rPr lang="it-IT" dirty="0" err="1"/>
              <a:t>experimenting</a:t>
            </a:r>
            <a:r>
              <a:rPr lang="it-IT" dirty="0"/>
              <a:t> </a:t>
            </a:r>
            <a:r>
              <a:rPr lang="it-IT" dirty="0" err="1"/>
              <a:t>something</a:t>
            </a:r>
            <a:r>
              <a:rPr lang="it-IT" dirty="0"/>
              <a:t> </a:t>
            </a:r>
            <a:r>
              <a:rPr lang="it-IT" dirty="0" err="1"/>
              <a:t>commonly</a:t>
            </a:r>
            <a:r>
              <a:rPr lang="it-IT" dirty="0"/>
              <a:t> </a:t>
            </a:r>
            <a:r>
              <a:rPr lang="it-IT" dirty="0" err="1"/>
              <a:t>used</a:t>
            </a:r>
            <a:r>
              <a:rPr lang="it-IT" dirty="0"/>
              <a:t> in </a:t>
            </a:r>
            <a:r>
              <a:rPr lang="it-IT" dirty="0" err="1"/>
              <a:t>real</a:t>
            </a:r>
            <a:r>
              <a:rPr lang="it-IT" dirty="0"/>
              <a:t> word situations and </a:t>
            </a:r>
            <a:r>
              <a:rPr lang="it-IT" dirty="0" err="1"/>
              <a:t>not</a:t>
            </a:r>
            <a:r>
              <a:rPr lang="it-IT" dirty="0"/>
              <a:t> just in </a:t>
            </a:r>
            <a:r>
              <a:rPr lang="it-IT" dirty="0" err="1"/>
              <a:t>sporadic</a:t>
            </a:r>
            <a:r>
              <a:rPr lang="it-IT" dirty="0"/>
              <a:t> </a:t>
            </a:r>
            <a:r>
              <a:rPr lang="it-IT" dirty="0" err="1"/>
              <a:t>cases</a:t>
            </a:r>
            <a:r>
              <a:rPr lang="it-IT"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discovered</a:t>
            </a:r>
            <a:r>
              <a:rPr lang="it-IT" dirty="0"/>
              <a:t> </a:t>
            </a:r>
            <a:r>
              <a:rPr lang="it-IT" dirty="0" err="1"/>
              <a:t>that</a:t>
            </a:r>
            <a:r>
              <a:rPr lang="it-IT" dirty="0"/>
              <a:t> </a:t>
            </a:r>
            <a:r>
              <a:rPr lang="it-IT" dirty="0" err="1"/>
              <a:t>according</a:t>
            </a:r>
            <a:r>
              <a:rPr lang="it-IT" dirty="0"/>
              <a:t> to a </a:t>
            </a:r>
            <a:r>
              <a:rPr lang="it-IT" dirty="0" err="1"/>
              <a:t>recent</a:t>
            </a:r>
            <a:r>
              <a:rPr lang="it-IT" dirty="0"/>
              <a:t> report by </a:t>
            </a:r>
            <a:r>
              <a:rPr lang="it-IT" dirty="0" err="1"/>
              <a:t>cloudflare</a:t>
            </a:r>
            <a:r>
              <a:rPr lang="it-IT" dirty="0"/>
              <a:t>, </a:t>
            </a:r>
            <a:r>
              <a:rPr lang="it-IT" dirty="0" err="1"/>
              <a:t>published</a:t>
            </a:r>
            <a:r>
              <a:rPr lang="it-IT" dirty="0"/>
              <a:t> in the first quarter of 2023, </a:t>
            </a:r>
            <a:r>
              <a:rPr lang="it-IT" dirty="0" err="1"/>
              <a:t>almost</a:t>
            </a:r>
            <a:r>
              <a:rPr lang="it-IT" dirty="0"/>
              <a:t> 1/3 of </a:t>
            </a:r>
            <a:r>
              <a:rPr lang="it-IT" dirty="0" err="1"/>
              <a:t>all</a:t>
            </a:r>
            <a:r>
              <a:rPr lang="it-IT" dirty="0"/>
              <a:t> the </a:t>
            </a:r>
            <a:r>
              <a:rPr lang="it-IT" dirty="0" err="1"/>
              <a:t>DDoS</a:t>
            </a:r>
            <a:r>
              <a:rPr lang="it-IT" dirty="0"/>
              <a:t> </a:t>
            </a:r>
            <a:r>
              <a:rPr lang="it-IT" dirty="0" err="1"/>
              <a:t>attacks</a:t>
            </a:r>
            <a:r>
              <a:rPr lang="it-IT" dirty="0"/>
              <a:t> are DNS </a:t>
            </a:r>
            <a:r>
              <a:rPr lang="it-IT" dirty="0" err="1"/>
              <a:t>based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However</a:t>
            </a:r>
            <a:r>
              <a:rPr lang="it-IT" dirty="0"/>
              <a:t> </a:t>
            </a:r>
            <a:r>
              <a:rPr lang="it-IT" dirty="0" err="1"/>
              <a:t>also</a:t>
            </a:r>
            <a:r>
              <a:rPr lang="it-IT" dirty="0"/>
              <a:t> inside the sub-</a:t>
            </a:r>
            <a:r>
              <a:rPr lang="it-IT" dirty="0" err="1"/>
              <a:t>category</a:t>
            </a:r>
            <a:r>
              <a:rPr lang="it-IT" dirty="0"/>
              <a:t> of the </a:t>
            </a:r>
            <a:r>
              <a:rPr lang="it-IT" dirty="0" err="1"/>
              <a:t>dns-based</a:t>
            </a:r>
            <a:r>
              <a:rPr lang="it-IT" dirty="0"/>
              <a:t> </a:t>
            </a:r>
            <a:r>
              <a:rPr lang="it-IT" dirty="0" err="1"/>
              <a:t>attack</a:t>
            </a:r>
            <a:r>
              <a:rPr lang="it-IT" dirty="0"/>
              <a:t> </a:t>
            </a:r>
            <a:r>
              <a:rPr lang="it-IT" dirty="0" err="1"/>
              <a:t>there</a:t>
            </a:r>
            <a:r>
              <a:rPr lang="it-IT" dirty="0"/>
              <a:t> are </a:t>
            </a:r>
            <a:r>
              <a:rPr lang="it-IT" dirty="0" err="1"/>
              <a:t>several</a:t>
            </a:r>
            <a:r>
              <a:rPr lang="it-IT" dirty="0"/>
              <a:t> </a:t>
            </a:r>
            <a:r>
              <a:rPr lang="it-IT" dirty="0" err="1"/>
              <a:t>possibilites</a:t>
            </a:r>
            <a:r>
              <a:rPr lang="it-IT" dirty="0"/>
              <a:t> and </a:t>
            </a:r>
            <a:r>
              <a:rPr lang="it-IT" dirty="0" err="1"/>
              <a:t>here</a:t>
            </a:r>
            <a:r>
              <a:rPr lang="it-IT" dirty="0"/>
              <a:t> are </a:t>
            </a:r>
            <a:r>
              <a:rPr lang="it-IT" dirty="0" err="1"/>
              <a:t>listed</a:t>
            </a:r>
            <a:r>
              <a:rPr lang="it-IT" dirty="0"/>
              <a:t> the </a:t>
            </a:r>
            <a:r>
              <a:rPr lang="it-IT" dirty="0" err="1"/>
              <a:t>three</a:t>
            </a:r>
            <a:r>
              <a:rPr lang="it-IT" dirty="0"/>
              <a:t> </a:t>
            </a:r>
            <a:r>
              <a:rPr lang="it-IT" dirty="0" err="1"/>
              <a:t>most</a:t>
            </a:r>
            <a:r>
              <a:rPr lang="it-IT" dirty="0"/>
              <a:t> </a:t>
            </a:r>
            <a:r>
              <a:rPr lang="it-IT" dirty="0" err="1"/>
              <a:t>important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DNS query flood, TCP flood and DNS </a:t>
            </a:r>
            <a:r>
              <a:rPr lang="it-IT" dirty="0" err="1"/>
              <a:t>reflection</a:t>
            </a:r>
            <a:r>
              <a:rPr lang="it-IT" dirty="0"/>
              <a:t> and </a:t>
            </a:r>
            <a:r>
              <a:rPr lang="it-IT" dirty="0" err="1"/>
              <a:t>amplification</a:t>
            </a:r>
            <a:r>
              <a:rPr lang="it-IT" dirty="0"/>
              <a:t>.</a:t>
            </a:r>
            <a:endParaRPr dirty="0"/>
          </a:p>
        </p:txBody>
      </p:sp>
    </p:spTree>
    <p:extLst>
      <p:ext uri="{BB962C8B-B14F-4D97-AF65-F5344CB8AC3E}">
        <p14:creationId xmlns:p14="http://schemas.microsoft.com/office/powerpoint/2010/main" val="131649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query flood </a:t>
            </a:r>
            <a:r>
              <a:rPr lang="it-IT" dirty="0" err="1"/>
              <a:t>is</a:t>
            </a:r>
            <a:r>
              <a:rPr lang="it-IT" dirty="0"/>
              <a:t> </a:t>
            </a:r>
            <a:r>
              <a:rPr lang="it-IT" dirty="0" err="1"/>
              <a:t>aimed</a:t>
            </a:r>
            <a:r>
              <a:rPr lang="it-IT" dirty="0"/>
              <a:t> </a:t>
            </a:r>
            <a:r>
              <a:rPr lang="it-IT" dirty="0" err="1"/>
              <a:t>at</a:t>
            </a:r>
            <a:r>
              <a:rPr lang="it-IT" dirty="0"/>
              <a:t> </a:t>
            </a:r>
            <a:r>
              <a:rPr lang="it-IT" dirty="0" err="1"/>
              <a:t>exahusting</a:t>
            </a:r>
            <a:r>
              <a:rPr lang="it-IT" dirty="0"/>
              <a:t> the target </a:t>
            </a:r>
            <a:r>
              <a:rPr lang="it-IT" dirty="0" err="1"/>
              <a:t>resources</a:t>
            </a:r>
            <a:r>
              <a:rPr lang="it-IT" dirty="0"/>
              <a:t>, by </a:t>
            </a:r>
            <a:r>
              <a:rPr lang="it-IT" dirty="0" err="1"/>
              <a:t>sending</a:t>
            </a:r>
            <a:r>
              <a:rPr lang="it-IT" dirty="0"/>
              <a:t> a </a:t>
            </a:r>
            <a:r>
              <a:rPr lang="it-IT" dirty="0" err="1"/>
              <a:t>huge</a:t>
            </a:r>
            <a:r>
              <a:rPr lang="it-IT" dirty="0"/>
              <a:t> </a:t>
            </a:r>
            <a:r>
              <a:rPr lang="it-IT" dirty="0" err="1"/>
              <a:t>amount</a:t>
            </a:r>
            <a:r>
              <a:rPr lang="it-IT" dirty="0"/>
              <a:t> of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key point </a:t>
            </a:r>
            <a:r>
              <a:rPr lang="it-IT" dirty="0" err="1"/>
              <a:t>is</a:t>
            </a:r>
            <a:r>
              <a:rPr lang="it-IT" dirty="0"/>
              <a:t> </a:t>
            </a:r>
            <a:r>
              <a:rPr lang="it-IT" dirty="0" err="1"/>
              <a:t>sending</a:t>
            </a:r>
            <a:r>
              <a:rPr lang="it-IT" dirty="0"/>
              <a:t> </a:t>
            </a:r>
            <a:r>
              <a:rPr lang="it-IT" dirty="0" err="1"/>
              <a:t>lots</a:t>
            </a:r>
            <a:r>
              <a:rPr lang="it-IT" dirty="0"/>
              <a:t> of queries and </a:t>
            </a:r>
            <a:r>
              <a:rPr lang="it-IT" dirty="0" err="1"/>
              <a:t>this</a:t>
            </a:r>
            <a:r>
              <a:rPr lang="it-IT" dirty="0"/>
              <a:t> </a:t>
            </a:r>
            <a:r>
              <a:rPr lang="it-IT" dirty="0" err="1"/>
              <a:t>is</a:t>
            </a:r>
            <a:r>
              <a:rPr lang="it-IT" dirty="0"/>
              <a:t> </a:t>
            </a:r>
            <a:r>
              <a:rPr lang="it-IT" dirty="0" err="1"/>
              <a:t>achieved</a:t>
            </a:r>
            <a:r>
              <a:rPr lang="it-IT" dirty="0"/>
              <a:t> by the </a:t>
            </a:r>
            <a:r>
              <a:rPr lang="it-IT" dirty="0" err="1"/>
              <a:t>attackers</a:t>
            </a:r>
            <a:r>
              <a:rPr lang="it-IT" dirty="0"/>
              <a:t> </a:t>
            </a:r>
            <a:r>
              <a:rPr lang="it-IT" dirty="0" err="1"/>
              <a:t>using</a:t>
            </a:r>
            <a:r>
              <a:rPr lang="it-IT" dirty="0"/>
              <a:t> a botnet. A botnet </a:t>
            </a:r>
            <a:r>
              <a:rPr lang="it-IT" dirty="0" err="1"/>
              <a:t>is</a:t>
            </a:r>
            <a:r>
              <a:rPr lang="it-IT" dirty="0"/>
              <a:t> an </a:t>
            </a:r>
            <a:r>
              <a:rPr lang="it-IT" dirty="0" err="1"/>
              <a:t>army</a:t>
            </a:r>
            <a:r>
              <a:rPr lang="it-IT" dirty="0"/>
              <a:t> of </a:t>
            </a:r>
            <a:r>
              <a:rPr lang="it-IT" dirty="0" err="1"/>
              <a:t>compormised</a:t>
            </a:r>
            <a:r>
              <a:rPr lang="it-IT" dirty="0"/>
              <a:t> devices </a:t>
            </a:r>
            <a:r>
              <a:rPr lang="it-IT" dirty="0" err="1"/>
              <a:t>controlled</a:t>
            </a:r>
            <a:r>
              <a:rPr lang="it-IT" dirty="0"/>
              <a:t> by the </a:t>
            </a:r>
            <a:r>
              <a:rPr lang="it-IT" dirty="0" err="1"/>
              <a:t>attacker</a:t>
            </a:r>
            <a:r>
              <a:rPr lang="it-IT" dirty="0"/>
              <a:t> to </a:t>
            </a:r>
            <a:r>
              <a:rPr lang="it-IT" dirty="0" err="1"/>
              <a:t>send</a:t>
            </a:r>
            <a:r>
              <a:rPr lang="it-IT" dirty="0"/>
              <a:t>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This</a:t>
            </a:r>
            <a:r>
              <a:rPr lang="it-IT" dirty="0"/>
              <a:t> </a:t>
            </a:r>
            <a:r>
              <a:rPr lang="it-IT" dirty="0" err="1"/>
              <a:t>attack</a:t>
            </a:r>
            <a:r>
              <a:rPr lang="it-IT" dirty="0"/>
              <a:t> can </a:t>
            </a:r>
            <a:r>
              <a:rPr lang="it-IT" dirty="0" err="1"/>
              <a:t>mainly</a:t>
            </a:r>
            <a:r>
              <a:rPr lang="it-IT" dirty="0"/>
              <a:t> </a:t>
            </a:r>
            <a:r>
              <a:rPr lang="it-IT" dirty="0" err="1"/>
              <a:t>have</a:t>
            </a:r>
            <a:r>
              <a:rPr lang="it-IT" dirty="0"/>
              <a:t> </a:t>
            </a:r>
            <a:r>
              <a:rPr lang="it-IT" dirty="0" err="1"/>
              <a:t>two</a:t>
            </a:r>
            <a:r>
              <a:rPr lang="it-IT" dirty="0"/>
              <a:t> target, a recursive NS or an </a:t>
            </a:r>
            <a:r>
              <a:rPr lang="it-IT" dirty="0" err="1"/>
              <a:t>authoritative</a:t>
            </a:r>
            <a:r>
              <a:rPr lang="it-IT" dirty="0"/>
              <a:t> one.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case the target </a:t>
            </a:r>
            <a:r>
              <a:rPr lang="it-IT" dirty="0" err="1"/>
              <a:t>is</a:t>
            </a:r>
            <a:r>
              <a:rPr lang="it-IT" dirty="0"/>
              <a:t> the first one, </a:t>
            </a:r>
            <a:r>
              <a:rPr lang="it-IT" dirty="0" err="1"/>
              <a:t>there</a:t>
            </a:r>
            <a:r>
              <a:rPr lang="it-IT" dirty="0"/>
              <a:t> </a:t>
            </a:r>
            <a:r>
              <a:rPr lang="it-IT" dirty="0" err="1"/>
              <a:t>is</a:t>
            </a:r>
            <a:r>
              <a:rPr lang="it-IT" dirty="0"/>
              <a:t> a </a:t>
            </a:r>
            <a:r>
              <a:rPr lang="it-IT" dirty="0" err="1"/>
              <a:t>trick</a:t>
            </a:r>
            <a:r>
              <a:rPr lang="it-IT" dirty="0"/>
              <a:t> </a:t>
            </a:r>
            <a:r>
              <a:rPr lang="it-IT" dirty="0" err="1"/>
              <a:t>played</a:t>
            </a:r>
            <a:r>
              <a:rPr lang="it-IT" dirty="0"/>
              <a:t> by the </a:t>
            </a:r>
            <a:r>
              <a:rPr lang="it-IT" dirty="0" err="1"/>
              <a:t>attacker</a:t>
            </a:r>
            <a:r>
              <a:rPr lang="it-IT" dirty="0"/>
              <a:t>, </a:t>
            </a:r>
            <a:r>
              <a:rPr lang="it-IT" dirty="0" err="1"/>
              <a:t>that</a:t>
            </a:r>
            <a:r>
              <a:rPr lang="it-IT" dirty="0"/>
              <a:t> </a:t>
            </a:r>
            <a:r>
              <a:rPr lang="it-IT" dirty="0" err="1"/>
              <a:t>consists</a:t>
            </a:r>
            <a:r>
              <a:rPr lang="it-IT" dirty="0"/>
              <a:t> in </a:t>
            </a:r>
            <a:r>
              <a:rPr lang="it-IT" dirty="0" err="1"/>
              <a:t>crafting</a:t>
            </a:r>
            <a:r>
              <a:rPr lang="it-IT" dirty="0"/>
              <a:t> the queries in a </a:t>
            </a:r>
            <a:r>
              <a:rPr lang="it-IT" dirty="0" err="1"/>
              <a:t>such</a:t>
            </a:r>
            <a:r>
              <a:rPr lang="it-IT" dirty="0"/>
              <a:t> a way </a:t>
            </a:r>
            <a:r>
              <a:rPr lang="it-IT" dirty="0" err="1"/>
              <a:t>that</a:t>
            </a:r>
            <a:r>
              <a:rPr lang="it-IT" dirty="0"/>
              <a:t> </a:t>
            </a:r>
            <a:r>
              <a:rPr lang="it-IT" dirty="0" err="1"/>
              <a:t>they</a:t>
            </a:r>
            <a:r>
              <a:rPr lang="it-IT" dirty="0"/>
              <a:t> are </a:t>
            </a:r>
            <a:r>
              <a:rPr lang="it-IT" dirty="0" err="1"/>
              <a:t>not</a:t>
            </a:r>
            <a:r>
              <a:rPr lang="it-IT" dirty="0"/>
              <a:t> </a:t>
            </a:r>
            <a:r>
              <a:rPr lang="it-IT" dirty="0" err="1"/>
              <a:t>already</a:t>
            </a:r>
            <a:r>
              <a:rPr lang="it-IT" dirty="0"/>
              <a:t> </a:t>
            </a:r>
            <a:r>
              <a:rPr lang="it-IT" dirty="0" err="1"/>
              <a:t>cached</a:t>
            </a:r>
            <a:r>
              <a:rPr lang="it-IT" dirty="0"/>
              <a:t> in the server. </a:t>
            </a:r>
            <a:r>
              <a:rPr lang="it-IT" dirty="0" err="1"/>
              <a:t>That</a:t>
            </a:r>
            <a:r>
              <a:rPr lang="it-IT" dirty="0"/>
              <a:t> way the server </a:t>
            </a:r>
            <a:r>
              <a:rPr lang="it-IT" dirty="0" err="1"/>
              <a:t>is</a:t>
            </a:r>
            <a:r>
              <a:rPr lang="it-IT" dirty="0"/>
              <a:t> </a:t>
            </a:r>
            <a:r>
              <a:rPr lang="it-IT" dirty="0" err="1"/>
              <a:t>forced</a:t>
            </a:r>
            <a:r>
              <a:rPr lang="it-IT" dirty="0"/>
              <a:t> to query </a:t>
            </a:r>
            <a:r>
              <a:rPr lang="it-IT" dirty="0" err="1"/>
              <a:t>other</a:t>
            </a:r>
            <a:r>
              <a:rPr lang="it-IT" dirty="0"/>
              <a:t> NS </a:t>
            </a:r>
            <a:r>
              <a:rPr lang="it-IT" dirty="0" err="1"/>
              <a:t>until</a:t>
            </a:r>
            <a:r>
              <a:rPr lang="it-IT" dirty="0"/>
              <a:t>, </a:t>
            </a:r>
            <a:r>
              <a:rPr lang="it-IT" dirty="0" err="1"/>
              <a:t>eventually</a:t>
            </a:r>
            <a:r>
              <a:rPr lang="it-IT" dirty="0"/>
              <a:t> </a:t>
            </a:r>
            <a:r>
              <a:rPr lang="it-IT" dirty="0" err="1"/>
              <a:t>it</a:t>
            </a:r>
            <a:r>
              <a:rPr lang="it-IT" dirty="0"/>
              <a:t> </a:t>
            </a:r>
            <a:r>
              <a:rPr lang="it-IT" dirty="0" err="1"/>
              <a:t>gets</a:t>
            </a:r>
            <a:r>
              <a:rPr lang="it-IT" dirty="0"/>
              <a:t> the </a:t>
            </a:r>
            <a:r>
              <a:rPr lang="it-IT" dirty="0" err="1"/>
              <a:t>response</a:t>
            </a:r>
            <a:r>
              <a:rPr lang="it-IT" dirty="0"/>
              <a:t> and </a:t>
            </a:r>
            <a:r>
              <a:rPr lang="it-IT" dirty="0" err="1"/>
              <a:t>sends</a:t>
            </a:r>
            <a:r>
              <a:rPr lang="it-IT" dirty="0"/>
              <a:t> </a:t>
            </a:r>
            <a:r>
              <a:rPr lang="it-IT" dirty="0" err="1"/>
              <a:t>it</a:t>
            </a:r>
            <a:r>
              <a:rPr lang="it-IT" dirty="0"/>
              <a:t> back to the client.</a:t>
            </a:r>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259228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If</a:t>
            </a:r>
            <a:r>
              <a:rPr lang="it-IT" dirty="0"/>
              <a:t> the target </a:t>
            </a:r>
            <a:r>
              <a:rPr lang="it-IT" dirty="0" err="1"/>
              <a:t>is</a:t>
            </a:r>
            <a:r>
              <a:rPr lang="it-IT" dirty="0"/>
              <a:t> a </a:t>
            </a:r>
            <a:r>
              <a:rPr lang="it-IT" dirty="0" err="1"/>
              <a:t>specific</a:t>
            </a:r>
            <a:r>
              <a:rPr lang="it-IT" dirty="0"/>
              <a:t> </a:t>
            </a:r>
            <a:r>
              <a:rPr lang="it-IT" dirty="0" err="1"/>
              <a:t>authoritative</a:t>
            </a:r>
            <a:r>
              <a:rPr lang="it-IT" dirty="0"/>
              <a:t> NS, the </a:t>
            </a:r>
            <a:r>
              <a:rPr lang="it-IT" dirty="0" err="1"/>
              <a:t>attack</a:t>
            </a:r>
            <a:r>
              <a:rPr lang="it-IT" dirty="0"/>
              <a:t> takes the name of water torture.</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a:t>
            </a:r>
            <a:r>
              <a:rPr lang="it-IT" dirty="0" err="1"/>
              <a:t>is</a:t>
            </a:r>
            <a:r>
              <a:rPr lang="it-IT" dirty="0"/>
              <a:t> the </a:t>
            </a:r>
            <a:r>
              <a:rPr lang="it-IT" dirty="0" err="1"/>
              <a:t>same</a:t>
            </a:r>
            <a:r>
              <a:rPr lang="it-IT" dirty="0"/>
              <a:t> </a:t>
            </a:r>
            <a:r>
              <a:rPr lang="it-IT" dirty="0" err="1"/>
              <a:t>as</a:t>
            </a:r>
            <a:r>
              <a:rPr lang="it-IT" dirty="0"/>
              <a:t> </a:t>
            </a:r>
            <a:r>
              <a:rPr lang="it-IT" dirty="0" err="1"/>
              <a:t>before</a:t>
            </a:r>
            <a:r>
              <a:rPr lang="it-IT" dirty="0"/>
              <a:t>, </a:t>
            </a:r>
            <a:r>
              <a:rPr lang="it-IT" dirty="0" err="1"/>
              <a:t>but</a:t>
            </a:r>
            <a:r>
              <a:rPr lang="it-IT" dirty="0"/>
              <a:t> on </a:t>
            </a:r>
            <a:r>
              <a:rPr lang="it-IT" dirty="0" err="1"/>
              <a:t>this</a:t>
            </a:r>
            <a:r>
              <a:rPr lang="it-IT" dirty="0"/>
              <a:t> case the </a:t>
            </a:r>
            <a:r>
              <a:rPr lang="it-IT" dirty="0" err="1"/>
              <a:t>trick</a:t>
            </a:r>
            <a:r>
              <a:rPr lang="it-IT" dirty="0"/>
              <a:t> </a:t>
            </a:r>
            <a:r>
              <a:rPr lang="it-IT" dirty="0" err="1"/>
              <a:t>played</a:t>
            </a:r>
            <a:r>
              <a:rPr lang="it-IT" dirty="0"/>
              <a:t> </a:t>
            </a:r>
            <a:r>
              <a:rPr lang="it-IT" dirty="0" err="1"/>
              <a:t>is</a:t>
            </a:r>
            <a:r>
              <a:rPr lang="it-IT" dirty="0"/>
              <a:t> </a:t>
            </a:r>
            <a:r>
              <a:rPr lang="it-IT" dirty="0" err="1"/>
              <a:t>that</a:t>
            </a:r>
            <a:r>
              <a:rPr lang="it-IT" dirty="0"/>
              <a:t> of </a:t>
            </a:r>
            <a:r>
              <a:rPr lang="it-IT" dirty="0" err="1"/>
              <a:t>crafting</a:t>
            </a:r>
            <a:r>
              <a:rPr lang="it-IT" dirty="0"/>
              <a:t> queries </a:t>
            </a:r>
            <a:r>
              <a:rPr lang="it-IT" dirty="0" err="1"/>
              <a:t>taking</a:t>
            </a:r>
            <a:r>
              <a:rPr lang="it-IT" dirty="0"/>
              <a:t> the domain of the target and </a:t>
            </a:r>
            <a:r>
              <a:rPr lang="it-IT" dirty="0" err="1"/>
              <a:t>adding</a:t>
            </a:r>
            <a:r>
              <a:rPr lang="it-IT" dirty="0"/>
              <a:t> a random </a:t>
            </a:r>
            <a:r>
              <a:rPr lang="it-IT" dirty="0" err="1"/>
              <a:t>string</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That</a:t>
            </a:r>
            <a:r>
              <a:rPr lang="it-IT" dirty="0"/>
              <a:t> way, </a:t>
            </a:r>
            <a:r>
              <a:rPr lang="it-IT" dirty="0" err="1"/>
              <a:t>we</a:t>
            </a:r>
            <a:r>
              <a:rPr lang="it-IT" dirty="0"/>
              <a:t> are sure the queries </a:t>
            </a:r>
            <a:r>
              <a:rPr lang="it-IT" dirty="0" err="1"/>
              <a:t>reach</a:t>
            </a:r>
            <a:r>
              <a:rPr lang="it-IT" dirty="0"/>
              <a:t> the target </a:t>
            </a:r>
            <a:r>
              <a:rPr lang="it-IT" dirty="0" err="1"/>
              <a:t>using</a:t>
            </a:r>
            <a:r>
              <a:rPr lang="it-IT" dirty="0"/>
              <a:t> </a:t>
            </a:r>
            <a:r>
              <a:rPr lang="it-IT" dirty="0" err="1"/>
              <a:t>its</a:t>
            </a:r>
            <a:r>
              <a:rPr lang="it-IT" dirty="0"/>
              <a:t> </a:t>
            </a:r>
            <a:r>
              <a:rPr lang="it-IT" dirty="0" err="1"/>
              <a:t>resources</a:t>
            </a:r>
            <a:r>
              <a:rPr lang="it-IT" dirty="0"/>
              <a:t> to </a:t>
            </a:r>
            <a:r>
              <a:rPr lang="it-IT" dirty="0" err="1"/>
              <a:t>answer</a:t>
            </a:r>
            <a:r>
              <a:rPr lang="it-IT" dirty="0"/>
              <a:t> to </a:t>
            </a:r>
            <a:r>
              <a:rPr lang="it-IT" dirty="0" err="1"/>
              <a:t>them</a:t>
            </a:r>
            <a:r>
              <a:rPr lang="it-IT" dirty="0"/>
              <a:t> NXDOMAIN.</a:t>
            </a:r>
            <a:endParaRPr dirty="0"/>
          </a:p>
        </p:txBody>
      </p:sp>
    </p:spTree>
    <p:extLst>
      <p:ext uri="{BB962C8B-B14F-4D97-AF65-F5344CB8AC3E}">
        <p14:creationId xmlns:p14="http://schemas.microsoft.com/office/powerpoint/2010/main" val="281603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TCP flood </a:t>
            </a:r>
            <a:r>
              <a:rPr lang="it-IT" dirty="0" err="1"/>
              <a:t>attack</a:t>
            </a:r>
            <a:r>
              <a:rPr lang="it-IT" dirty="0"/>
              <a:t> </a:t>
            </a:r>
            <a:r>
              <a:rPr lang="it-IT" dirty="0" err="1"/>
              <a:t>has</a:t>
            </a:r>
            <a:r>
              <a:rPr lang="it-IT" dirty="0"/>
              <a:t> </a:t>
            </a:r>
            <a:r>
              <a:rPr lang="it-IT" dirty="0" err="1"/>
              <a:t>still</a:t>
            </a:r>
            <a:r>
              <a:rPr lang="it-IT" dirty="0"/>
              <a:t> the goal of </a:t>
            </a:r>
            <a:r>
              <a:rPr lang="it-IT" dirty="0" err="1"/>
              <a:t>exhausting</a:t>
            </a:r>
            <a:r>
              <a:rPr lang="it-IT" dirty="0"/>
              <a:t> the target </a:t>
            </a:r>
            <a:r>
              <a:rPr lang="it-IT" dirty="0" err="1"/>
              <a:t>resources</a:t>
            </a:r>
            <a:r>
              <a:rPr lang="it-IT" dirty="0"/>
              <a:t> </a:t>
            </a:r>
            <a:r>
              <a:rPr lang="it-IT" dirty="0" err="1"/>
              <a:t>but</a:t>
            </a:r>
            <a:r>
              <a:rPr lang="it-IT" dirty="0"/>
              <a:t> </a:t>
            </a:r>
            <a:r>
              <a:rPr lang="it-IT" dirty="0" err="1"/>
              <a:t>instead</a:t>
            </a:r>
            <a:r>
              <a:rPr lang="it-IT" dirty="0"/>
              <a:t> of </a:t>
            </a:r>
            <a:r>
              <a:rPr lang="it-IT" dirty="0" err="1"/>
              <a:t>using</a:t>
            </a:r>
            <a:r>
              <a:rPr lang="it-IT" dirty="0"/>
              <a:t> UDP </a:t>
            </a:r>
            <a:r>
              <a:rPr lang="it-IT" dirty="0" err="1"/>
              <a:t>traffic</a:t>
            </a:r>
            <a:r>
              <a:rPr lang="it-IT" dirty="0"/>
              <a:t> </a:t>
            </a:r>
            <a:r>
              <a:rPr lang="it-IT" dirty="0" err="1"/>
              <a:t>it</a:t>
            </a:r>
            <a:r>
              <a:rPr lang="it-IT" dirty="0"/>
              <a:t> exploits the THREE-WAY </a:t>
            </a:r>
            <a:r>
              <a:rPr lang="it-IT" dirty="0" err="1"/>
              <a:t>handshaking</a:t>
            </a:r>
            <a:r>
              <a:rPr lang="it-IT" dirty="0"/>
              <a:t> of TCP.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trick</a:t>
            </a:r>
            <a:r>
              <a:rPr lang="it-IT" dirty="0"/>
              <a:t> </a:t>
            </a:r>
            <a:r>
              <a:rPr lang="it-IT" dirty="0" err="1"/>
              <a:t>is</a:t>
            </a:r>
            <a:r>
              <a:rPr lang="it-IT" dirty="0"/>
              <a:t> to open a large </a:t>
            </a:r>
            <a:r>
              <a:rPr lang="it-IT" dirty="0" err="1"/>
              <a:t>number</a:t>
            </a:r>
            <a:r>
              <a:rPr lang="it-IT" dirty="0"/>
              <a:t> of TCP connections </a:t>
            </a:r>
            <a:r>
              <a:rPr lang="it-IT" dirty="0" err="1"/>
              <a:t>without</a:t>
            </a:r>
            <a:r>
              <a:rPr lang="it-IT" dirty="0"/>
              <a:t> closing </a:t>
            </a:r>
            <a:r>
              <a:rPr lang="it-IT" dirty="0" err="1"/>
              <a:t>them</a:t>
            </a:r>
            <a:r>
              <a:rPr lang="it-IT" dirty="0"/>
              <a:t>, </a:t>
            </a:r>
            <a:r>
              <a:rPr lang="it-IT" dirty="0" err="1"/>
              <a:t>therefore</a:t>
            </a:r>
            <a:r>
              <a:rPr lang="it-IT" dirty="0"/>
              <a:t> forcing the target to use </a:t>
            </a:r>
            <a:r>
              <a:rPr lang="it-IT" dirty="0" err="1"/>
              <a:t>its</a:t>
            </a:r>
            <a:r>
              <a:rPr lang="it-IT" dirty="0"/>
              <a:t> </a:t>
            </a:r>
            <a:r>
              <a:rPr lang="it-IT" dirty="0" err="1"/>
              <a:t>resources</a:t>
            </a:r>
            <a:r>
              <a:rPr lang="it-IT" dirty="0"/>
              <a:t> to handle </a:t>
            </a:r>
            <a:r>
              <a:rPr lang="it-IT" dirty="0" err="1"/>
              <a:t>it</a:t>
            </a:r>
            <a:r>
              <a:rPr lang="it-IT" dirty="0"/>
              <a:t>, </a:t>
            </a:r>
            <a:r>
              <a:rPr lang="it-IT" dirty="0" err="1"/>
              <a:t>until</a:t>
            </a:r>
            <a:r>
              <a:rPr lang="it-IT" dirty="0"/>
              <a:t> </a:t>
            </a:r>
            <a:r>
              <a:rPr lang="it-IT" dirty="0" err="1"/>
              <a:t>they</a:t>
            </a:r>
            <a:r>
              <a:rPr lang="it-IT" dirty="0"/>
              <a:t> are </a:t>
            </a:r>
            <a:r>
              <a:rPr lang="it-IT" dirty="0" err="1"/>
              <a:t>exhausted</a:t>
            </a:r>
            <a:r>
              <a:rPr lang="it-IT" dirty="0"/>
              <a:t>.</a:t>
            </a:r>
            <a:endParaRPr dirty="0"/>
          </a:p>
        </p:txBody>
      </p:sp>
    </p:spTree>
    <p:extLst>
      <p:ext uri="{BB962C8B-B14F-4D97-AF65-F5344CB8AC3E}">
        <p14:creationId xmlns:p14="http://schemas.microsoft.com/office/powerpoint/2010/main" val="170039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last </a:t>
            </a:r>
            <a:r>
              <a:rPr lang="it-IT" dirty="0" err="1"/>
              <a:t>type</a:t>
            </a:r>
            <a:r>
              <a:rPr lang="it-IT" dirty="0"/>
              <a:t> of </a:t>
            </a:r>
            <a:r>
              <a:rPr lang="it-IT" dirty="0" err="1"/>
              <a:t>attack</a:t>
            </a:r>
            <a:r>
              <a:rPr lang="it-IT" dirty="0"/>
              <a:t> </a:t>
            </a:r>
            <a:r>
              <a:rPr lang="it-IT" dirty="0" err="1"/>
              <a:t>is</a:t>
            </a:r>
            <a:r>
              <a:rPr lang="it-IT" dirty="0"/>
              <a:t> the DNS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of </a:t>
            </a:r>
            <a:r>
              <a:rPr lang="it-IT" dirty="0" err="1"/>
              <a:t>this</a:t>
            </a:r>
            <a:r>
              <a:rPr lang="it-IT" dirty="0"/>
              <a:t> </a:t>
            </a:r>
            <a:r>
              <a:rPr lang="it-IT" dirty="0" err="1"/>
              <a:t>attack</a:t>
            </a:r>
            <a:r>
              <a:rPr lang="it-IT" dirty="0"/>
              <a:t> </a:t>
            </a:r>
            <a:r>
              <a:rPr lang="it-IT" dirty="0" err="1"/>
              <a:t>is</a:t>
            </a:r>
            <a:r>
              <a:rPr lang="it-IT" dirty="0"/>
              <a:t> to </a:t>
            </a:r>
            <a:r>
              <a:rPr lang="it-IT" dirty="0" err="1"/>
              <a:t>exhaust</a:t>
            </a:r>
            <a:r>
              <a:rPr lang="it-IT" dirty="0"/>
              <a:t> the target network </a:t>
            </a:r>
            <a:r>
              <a:rPr lang="it-IT" dirty="0" err="1"/>
              <a:t>bandwidth</a:t>
            </a:r>
            <a:r>
              <a:rPr lang="it-IT" dirty="0"/>
              <a:t> by </a:t>
            </a:r>
            <a:r>
              <a:rPr lang="it-IT" dirty="0" err="1"/>
              <a:t>exploiting</a:t>
            </a:r>
            <a:r>
              <a:rPr lang="it-IT" dirty="0"/>
              <a:t> the concepts of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It</a:t>
            </a:r>
            <a:r>
              <a:rPr lang="it-IT" dirty="0"/>
              <a:t> starts with the spoofing of the IP </a:t>
            </a:r>
            <a:r>
              <a:rPr lang="it-IT" dirty="0" err="1"/>
              <a:t>address</a:t>
            </a:r>
            <a:r>
              <a:rPr lang="it-IT" dirty="0"/>
              <a:t> of a </a:t>
            </a:r>
            <a:r>
              <a:rPr lang="it-IT" dirty="0" err="1"/>
              <a:t>victim</a:t>
            </a:r>
            <a:r>
              <a:rPr lang="it-IT" dirty="0"/>
              <a:t> by the </a:t>
            </a:r>
            <a:r>
              <a:rPr lang="it-IT" dirty="0" err="1"/>
              <a:t>attacker</a:t>
            </a:r>
            <a:r>
              <a:rPr lang="it-IT" dirty="0"/>
              <a:t>. </a:t>
            </a:r>
            <a:r>
              <a:rPr lang="it-IT" dirty="0" err="1"/>
              <a:t>Then</a:t>
            </a:r>
            <a:r>
              <a:rPr lang="it-IT" dirty="0"/>
              <a:t> the </a:t>
            </a:r>
            <a:r>
              <a:rPr lang="it-IT" dirty="0" err="1"/>
              <a:t>attacker</a:t>
            </a:r>
            <a:r>
              <a:rPr lang="it-IT" dirty="0"/>
              <a:t> </a:t>
            </a:r>
            <a:r>
              <a:rPr lang="it-IT" dirty="0" err="1"/>
              <a:t>sends</a:t>
            </a:r>
            <a:r>
              <a:rPr lang="it-IT" dirty="0"/>
              <a:t> </a:t>
            </a:r>
            <a:r>
              <a:rPr lang="it-IT" dirty="0" err="1"/>
              <a:t>lots</a:t>
            </a:r>
            <a:r>
              <a:rPr lang="it-IT" dirty="0"/>
              <a:t> of queries to a </a:t>
            </a:r>
            <a:r>
              <a:rPr lang="it-IT" dirty="0" err="1"/>
              <a:t>misconfigured</a:t>
            </a:r>
            <a:r>
              <a:rPr lang="it-IT" dirty="0"/>
              <a:t> DNS recursive server </a:t>
            </a:r>
            <a:r>
              <a:rPr lang="it-IT" dirty="0" err="1"/>
              <a:t>that</a:t>
            </a:r>
            <a:r>
              <a:rPr lang="it-IT" dirty="0"/>
              <a:t> </a:t>
            </a:r>
            <a:r>
              <a:rPr lang="it-IT" dirty="0" err="1"/>
              <a:t>will</a:t>
            </a:r>
            <a:r>
              <a:rPr lang="it-IT" dirty="0"/>
              <a:t> </a:t>
            </a:r>
            <a:r>
              <a:rPr lang="it-IT" dirty="0" err="1"/>
              <a:t>consequently</a:t>
            </a:r>
            <a:r>
              <a:rPr lang="it-IT" dirty="0"/>
              <a:t> </a:t>
            </a:r>
            <a:r>
              <a:rPr lang="it-IT" dirty="0" err="1"/>
              <a:t>respond</a:t>
            </a:r>
            <a:r>
              <a:rPr lang="it-IT" dirty="0"/>
              <a:t> to the </a:t>
            </a:r>
            <a:r>
              <a:rPr lang="it-IT" dirty="0" err="1"/>
              <a:t>victim</a:t>
            </a:r>
            <a:r>
              <a:rPr lang="it-IT" dirty="0"/>
              <a:t> IP.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So </a:t>
            </a:r>
            <a:r>
              <a:rPr lang="it-IT" dirty="0" err="1"/>
              <a:t>we</a:t>
            </a:r>
            <a:r>
              <a:rPr lang="it-IT" dirty="0"/>
              <a:t> </a:t>
            </a:r>
            <a:r>
              <a:rPr lang="it-IT" dirty="0" err="1"/>
              <a:t>have</a:t>
            </a:r>
            <a:r>
              <a:rPr lang="it-IT" dirty="0"/>
              <a:t> a </a:t>
            </a:r>
            <a:r>
              <a:rPr lang="it-IT" dirty="0" err="1"/>
              <a:t>kind</a:t>
            </a:r>
            <a:r>
              <a:rPr lang="it-IT" dirty="0"/>
              <a:t> of </a:t>
            </a:r>
            <a:r>
              <a:rPr lang="it-IT" dirty="0" err="1"/>
              <a:t>reflection</a:t>
            </a:r>
            <a:r>
              <a:rPr lang="it-IT" dirty="0"/>
              <a:t> on the name server.</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amplification</a:t>
            </a:r>
            <a:r>
              <a:rPr lang="it-IT" dirty="0"/>
              <a:t> </a:t>
            </a:r>
            <a:r>
              <a:rPr lang="it-IT" dirty="0" err="1"/>
              <a:t>affect</a:t>
            </a:r>
            <a:r>
              <a:rPr lang="it-IT" dirty="0"/>
              <a:t> </a:t>
            </a:r>
            <a:r>
              <a:rPr lang="it-IT" dirty="0" err="1"/>
              <a:t>is</a:t>
            </a:r>
            <a:r>
              <a:rPr lang="it-IT" dirty="0"/>
              <a:t> </a:t>
            </a:r>
            <a:r>
              <a:rPr lang="it-IT" dirty="0" err="1"/>
              <a:t>obtained</a:t>
            </a:r>
            <a:r>
              <a:rPr lang="it-IT" dirty="0"/>
              <a:t> </a:t>
            </a:r>
            <a:r>
              <a:rPr lang="it-IT" dirty="0" err="1"/>
              <a:t>since</a:t>
            </a:r>
            <a:r>
              <a:rPr lang="it-IT" dirty="0"/>
              <a:t> </a:t>
            </a:r>
            <a:r>
              <a:rPr lang="it-IT" dirty="0" err="1"/>
              <a:t>usually</a:t>
            </a:r>
            <a:r>
              <a:rPr lang="it-IT" dirty="0"/>
              <a:t> the </a:t>
            </a:r>
            <a:r>
              <a:rPr lang="it-IT" dirty="0" err="1"/>
              <a:t>types</a:t>
            </a:r>
            <a:r>
              <a:rPr lang="it-IT" dirty="0"/>
              <a:t> of queries </a:t>
            </a:r>
            <a:r>
              <a:rPr lang="it-IT" dirty="0" err="1"/>
              <a:t>performed</a:t>
            </a:r>
            <a:r>
              <a:rPr lang="it-IT" dirty="0"/>
              <a:t> are of </a:t>
            </a:r>
            <a:r>
              <a:rPr lang="it-IT" dirty="0" err="1"/>
              <a:t>type</a:t>
            </a:r>
            <a:r>
              <a:rPr lang="it-IT" dirty="0"/>
              <a:t> ANY, </a:t>
            </a:r>
            <a:r>
              <a:rPr lang="it-IT" dirty="0" err="1"/>
              <a:t>therefore</a:t>
            </a:r>
            <a:r>
              <a:rPr lang="it-IT" dirty="0"/>
              <a:t> the </a:t>
            </a:r>
            <a:r>
              <a:rPr lang="it-IT" dirty="0" err="1"/>
              <a:t>response</a:t>
            </a:r>
            <a:r>
              <a:rPr lang="it-IT" dirty="0"/>
              <a:t> size </a:t>
            </a:r>
            <a:r>
              <a:rPr lang="it-IT" dirty="0" err="1"/>
              <a:t>is</a:t>
            </a:r>
            <a:r>
              <a:rPr lang="it-IT" dirty="0"/>
              <a:t> </a:t>
            </a:r>
            <a:r>
              <a:rPr lang="it-IT" dirty="0" err="1"/>
              <a:t>larger</a:t>
            </a:r>
            <a:r>
              <a:rPr lang="it-IT" dirty="0"/>
              <a:t> </a:t>
            </a:r>
            <a:r>
              <a:rPr lang="it-IT" dirty="0" err="1"/>
              <a:t>than</a:t>
            </a:r>
            <a:r>
              <a:rPr lang="it-IT" dirty="0"/>
              <a:t> the query, </a:t>
            </a:r>
            <a:r>
              <a:rPr lang="it-IT" dirty="0" err="1"/>
              <a:t>leading</a:t>
            </a:r>
            <a:r>
              <a:rPr lang="it-IT" dirty="0"/>
              <a:t> to an </a:t>
            </a:r>
            <a:r>
              <a:rPr lang="it-IT" dirty="0" err="1"/>
              <a:t>amplification</a:t>
            </a:r>
            <a:r>
              <a:rPr lang="it-IT" dirty="0"/>
              <a:t> </a:t>
            </a:r>
            <a:r>
              <a:rPr lang="it-IT" dirty="0" err="1"/>
              <a:t>effect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higher</a:t>
            </a:r>
            <a:r>
              <a:rPr lang="it-IT" dirty="0"/>
              <a:t> the </a:t>
            </a:r>
            <a:r>
              <a:rPr lang="it-IT" dirty="0" err="1"/>
              <a:t>amplification</a:t>
            </a:r>
            <a:r>
              <a:rPr lang="it-IT" dirty="0"/>
              <a:t> </a:t>
            </a:r>
            <a:r>
              <a:rPr lang="it-IT" dirty="0" err="1"/>
              <a:t>factor</a:t>
            </a:r>
            <a:r>
              <a:rPr lang="it-IT" dirty="0"/>
              <a:t>, the </a:t>
            </a:r>
            <a:r>
              <a:rPr lang="it-IT" dirty="0" err="1"/>
              <a:t>higher</a:t>
            </a:r>
            <a:r>
              <a:rPr lang="it-IT" dirty="0"/>
              <a:t> the impact of </a:t>
            </a:r>
            <a:r>
              <a:rPr lang="it-IT" dirty="0" err="1"/>
              <a:t>this</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According</a:t>
            </a:r>
            <a:r>
              <a:rPr lang="it-IT" dirty="0"/>
              <a:t> to the </a:t>
            </a:r>
            <a:r>
              <a:rPr lang="it-IT" dirty="0" err="1"/>
              <a:t>already</a:t>
            </a:r>
            <a:r>
              <a:rPr lang="it-IT" dirty="0"/>
              <a:t> </a:t>
            </a:r>
            <a:r>
              <a:rPr lang="it-IT" dirty="0" err="1"/>
              <a:t>cited</a:t>
            </a:r>
            <a:r>
              <a:rPr lang="it-IT" dirty="0"/>
              <a:t> report, DNS </a:t>
            </a:r>
            <a:r>
              <a:rPr lang="it-IT" dirty="0" err="1"/>
              <a:t>reflection</a:t>
            </a:r>
            <a:r>
              <a:rPr lang="it-IT" dirty="0"/>
              <a:t> </a:t>
            </a:r>
            <a:r>
              <a:rPr lang="it-IT" dirty="0" err="1"/>
              <a:t>is</a:t>
            </a:r>
            <a:r>
              <a:rPr lang="it-IT" dirty="0"/>
              <a:t> the </a:t>
            </a:r>
            <a:r>
              <a:rPr lang="it-IT" dirty="0" err="1"/>
              <a:t>most</a:t>
            </a:r>
            <a:r>
              <a:rPr lang="it-IT" dirty="0"/>
              <a:t> </a:t>
            </a:r>
            <a:r>
              <a:rPr lang="it-IT" dirty="0" err="1"/>
              <a:t>commonly</a:t>
            </a:r>
            <a:r>
              <a:rPr lang="it-IT" dirty="0"/>
              <a:t> </a:t>
            </a:r>
            <a:r>
              <a:rPr lang="it-IT" dirty="0" err="1"/>
              <a:t>used</a:t>
            </a:r>
            <a:r>
              <a:rPr lang="it-IT" dirty="0"/>
              <a:t> </a:t>
            </a:r>
            <a:r>
              <a:rPr lang="it-IT" dirty="0" err="1"/>
              <a:t>attack</a:t>
            </a:r>
            <a:r>
              <a:rPr lang="it-IT" dirty="0"/>
              <a:t> </a:t>
            </a:r>
            <a:r>
              <a:rPr lang="it-IT" dirty="0" err="1"/>
              <a:t>among</a:t>
            </a:r>
            <a:r>
              <a:rPr lang="it-IT" dirty="0"/>
              <a:t> the </a:t>
            </a:r>
            <a:r>
              <a:rPr lang="it-IT" dirty="0" err="1"/>
              <a:t>dns-based</a:t>
            </a:r>
            <a:r>
              <a:rPr lang="it-IT" dirty="0"/>
              <a:t> </a:t>
            </a:r>
            <a:r>
              <a:rPr lang="it-IT" dirty="0" err="1"/>
              <a:t>ddos</a:t>
            </a:r>
            <a:r>
              <a:rPr lang="it-IT" dirty="0"/>
              <a:t>, so </a:t>
            </a:r>
            <a:r>
              <a:rPr lang="it-IT" dirty="0" err="1"/>
              <a:t>we</a:t>
            </a:r>
            <a:r>
              <a:rPr lang="it-IT" dirty="0"/>
              <a:t> </a:t>
            </a:r>
            <a:r>
              <a:rPr lang="it-IT" dirty="0" err="1"/>
              <a:t>decided</a:t>
            </a:r>
            <a:r>
              <a:rPr lang="it-IT" dirty="0"/>
              <a:t> to simulate </a:t>
            </a:r>
            <a:r>
              <a:rPr lang="it-IT" dirty="0" err="1"/>
              <a:t>it</a:t>
            </a:r>
            <a:r>
              <a:rPr lang="it-IT" dirty="0"/>
              <a:t>.</a:t>
            </a:r>
            <a:endParaRPr dirty="0"/>
          </a:p>
        </p:txBody>
      </p:sp>
    </p:spTree>
    <p:extLst>
      <p:ext uri="{BB962C8B-B14F-4D97-AF65-F5344CB8AC3E}">
        <p14:creationId xmlns:p14="http://schemas.microsoft.com/office/powerpoint/2010/main" val="126058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96953" y="1419521"/>
            <a:ext cx="6796800" cy="2902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a:solidFill>
                  <a:schemeClr val="tx1"/>
                </a:solidFill>
              </a:rPr>
              <a:t>From</a:t>
            </a:r>
            <a:r>
              <a:rPr lang="en" sz="4800" dirty="0">
                <a:solidFill>
                  <a:schemeClr val="accent3"/>
                </a:solidFill>
              </a:rPr>
              <a:t> </a:t>
            </a:r>
            <a:r>
              <a:rPr lang="en" sz="4400" dirty="0">
                <a:solidFill>
                  <a:schemeClr val="accent3"/>
                </a:solidFill>
              </a:rPr>
              <a:t>Ripple</a:t>
            </a:r>
            <a:r>
              <a:rPr lang="en" sz="4000" dirty="0">
                <a:solidFill>
                  <a:schemeClr val="accent3"/>
                </a:solidFill>
              </a:rPr>
              <a:t>s</a:t>
            </a:r>
            <a:r>
              <a:rPr lang="en" sz="4800" dirty="0">
                <a:solidFill>
                  <a:schemeClr val="accent3"/>
                </a:solidFill>
              </a:rPr>
              <a:t> </a:t>
            </a:r>
            <a:r>
              <a:rPr lang="en" sz="4800" dirty="0">
                <a:solidFill>
                  <a:schemeClr val="tx1"/>
                </a:solidFill>
              </a:rPr>
              <a:t>to</a:t>
            </a:r>
            <a:r>
              <a:rPr lang="en" sz="4800" dirty="0">
                <a:solidFill>
                  <a:schemeClr val="accent3"/>
                </a:solidFill>
              </a:rPr>
              <a:t> </a:t>
            </a:r>
            <a:r>
              <a:rPr lang="en" sz="6000" dirty="0">
                <a:solidFill>
                  <a:schemeClr val="accent1"/>
                </a:solidFill>
              </a:rPr>
              <a:t>Waves</a:t>
            </a:r>
            <a:br>
              <a:rPr lang="en" sz="4400" dirty="0"/>
            </a:br>
            <a:br>
              <a:rPr lang="en" sz="4400" dirty="0"/>
            </a:br>
            <a:r>
              <a:rPr lang="en" sz="4800" dirty="0">
                <a:solidFill>
                  <a:schemeClr val="tx1"/>
                </a:solidFill>
              </a:rPr>
              <a:t>DNS</a:t>
            </a:r>
            <a:r>
              <a:rPr lang="en" sz="5400" dirty="0">
                <a:solidFill>
                  <a:schemeClr val="accent1"/>
                </a:solidFill>
              </a:rPr>
              <a:t> </a:t>
            </a:r>
            <a:r>
              <a:rPr lang="en" sz="4400" dirty="0">
                <a:solidFill>
                  <a:schemeClr val="accent3"/>
                </a:solidFill>
              </a:rPr>
              <a:t>Reflection</a:t>
            </a:r>
            <a:r>
              <a:rPr lang="en" sz="5400" dirty="0">
                <a:solidFill>
                  <a:schemeClr val="accent1"/>
                </a:solidFill>
              </a:rPr>
              <a:t> </a:t>
            </a:r>
            <a:r>
              <a:rPr lang="en" sz="4800" dirty="0">
                <a:solidFill>
                  <a:schemeClr val="tx1"/>
                </a:solidFill>
              </a:rPr>
              <a:t>and</a:t>
            </a:r>
            <a:r>
              <a:rPr lang="en" sz="5400" dirty="0">
                <a:solidFill>
                  <a:schemeClr val="tx1"/>
                </a:solidFill>
              </a:rPr>
              <a:t> </a:t>
            </a:r>
            <a:r>
              <a:rPr lang="en" sz="5400" dirty="0">
                <a:solidFill>
                  <a:schemeClr val="accent1"/>
                </a:solidFill>
              </a:rPr>
              <a:t>Amplification </a:t>
            </a:r>
            <a:r>
              <a:rPr lang="en" sz="4800" dirty="0">
                <a:solidFill>
                  <a:schemeClr val="tx1"/>
                </a:solidFill>
              </a:rPr>
              <a:t>Attack</a:t>
            </a:r>
            <a:endParaRPr sz="4800" dirty="0">
              <a:solidFill>
                <a:schemeClr val="tx1"/>
              </a:solidFill>
            </a:endParaRPr>
          </a:p>
        </p:txBody>
      </p:sp>
      <p:sp>
        <p:nvSpPr>
          <p:cNvPr id="381" name="Google Shape;381;p22"/>
          <p:cNvSpPr txBox="1">
            <a:spLocks noGrp="1"/>
          </p:cNvSpPr>
          <p:nvPr>
            <p:ph type="subTitle" idx="1"/>
          </p:nvPr>
        </p:nvSpPr>
        <p:spPr>
          <a:xfrm>
            <a:off x="5741690" y="5023185"/>
            <a:ext cx="4935600" cy="798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000" b="1" i="1" dirty="0">
                <a:solidFill>
                  <a:schemeClr val="tx1"/>
                </a:solidFill>
              </a:rPr>
              <a:t>University of Pavia, Italy</a:t>
            </a:r>
            <a:endParaRPr sz="2000" b="1" i="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sz="2400" dirty="0"/>
              <a:t>T</a:t>
            </a:r>
            <a:r>
              <a:rPr lang="en-GB" sz="2400" dirty="0"/>
              <a:t>o ensure the success of the project, it is essential to establish a clear methodology</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Experimental </a:t>
            </a:r>
            <a:r>
              <a:rPr lang="en" dirty="0">
                <a:solidFill>
                  <a:schemeClr val="accent3"/>
                </a:solidFill>
                <a:latin typeface="Roboto" panose="02000000000000000000" pitchFamily="2" charset="0"/>
                <a:ea typeface="Roboto" panose="02000000000000000000" pitchFamily="2" charset="0"/>
                <a:cs typeface="Roboto" panose="02000000000000000000" pitchFamily="2" charset="0"/>
                <a:sym typeface="Arial"/>
              </a:rPr>
              <a:t>SETUP</a:t>
            </a:r>
            <a:endParaRPr sz="1400" dirty="0">
              <a:solidFill>
                <a:schemeClr val="accent3"/>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dirty="0">
                <a:solidFill>
                  <a:schemeClr val="accent3"/>
                </a:solidFill>
                <a:latin typeface="Roboto Mono"/>
              </a:rPr>
              <a:t>2</a:t>
            </a:r>
            <a:endParaRPr b="1" i="0" dirty="0">
              <a:ln>
                <a:noFill/>
              </a:ln>
              <a:solidFill>
                <a:schemeClr val="accent3"/>
              </a:solidFill>
              <a:latin typeface="Roboto Mono"/>
            </a:endParaRPr>
          </a:p>
        </p:txBody>
      </p:sp>
    </p:spTree>
    <p:extLst>
      <p:ext uri="{BB962C8B-B14F-4D97-AF65-F5344CB8AC3E}">
        <p14:creationId xmlns:p14="http://schemas.microsoft.com/office/powerpoint/2010/main" val="363366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Why</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en-GB" sz="2400" b="1" dirty="0"/>
              <a:t>Identify</a:t>
            </a:r>
            <a:r>
              <a:rPr lang="it-IT" sz="2400" b="1" dirty="0"/>
              <a:t> DNS </a:t>
            </a:r>
            <a:r>
              <a:rPr lang="en-GB" sz="2400" b="1" dirty="0"/>
              <a:t>vulnerabilities</a:t>
            </a:r>
          </a:p>
          <a:p>
            <a:pPr marL="285750" indent="-285750">
              <a:spcBef>
                <a:spcPts val="2100"/>
              </a:spcBef>
              <a:spcAft>
                <a:spcPts val="2100"/>
              </a:spcAft>
            </a:pPr>
            <a:r>
              <a:rPr lang="en-GB" sz="2400" b="1" dirty="0"/>
              <a:t>Evaluate</a:t>
            </a:r>
            <a:r>
              <a:rPr lang="it-IT" sz="2400" b="1" dirty="0"/>
              <a:t> Network </a:t>
            </a:r>
            <a:r>
              <a:rPr lang="en-GB" sz="2400" b="1" dirty="0" err="1"/>
              <a:t>resiliance</a:t>
            </a:r>
            <a:endParaRPr lang="en-GB" sz="2400" b="1" dirty="0"/>
          </a:p>
          <a:p>
            <a:pPr marL="285750" indent="-285750">
              <a:spcBef>
                <a:spcPts val="2100"/>
              </a:spcBef>
              <a:spcAft>
                <a:spcPts val="2100"/>
              </a:spcAft>
            </a:pPr>
            <a:r>
              <a:rPr lang="en-GB" sz="2400" b="1" dirty="0"/>
              <a:t>identify potential countermeasures</a:t>
            </a:r>
            <a:endParaRPr lang="it-IT" sz="2400" b="1" dirty="0"/>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Which</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/Who</a:t>
            </a:r>
          </a:p>
          <a:p>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hosts</a:t>
            </a:r>
            <a:r>
              <a:rPr lang="it-IT" sz="2400" b="1" dirty="0"/>
              <a:t> DNS server</a:t>
            </a:r>
          </a:p>
          <a:p>
            <a:pPr marL="285750" indent="-285750">
              <a:spcBef>
                <a:spcPts val="2100"/>
              </a:spcBef>
              <a:spcAft>
                <a:spcPts val="2100"/>
              </a:spcAft>
            </a:pPr>
            <a:r>
              <a:rPr lang="en-GB" sz="2400" b="1" dirty="0"/>
              <a:t>4 laptops perform the attack</a:t>
            </a:r>
          </a:p>
          <a:p>
            <a:pPr marL="285750" indent="-285750">
              <a:spcBef>
                <a:spcPts val="2100"/>
              </a:spcBef>
              <a:spcAft>
                <a:spcPts val="2100"/>
              </a:spcAft>
            </a:pPr>
            <a:r>
              <a:rPr lang="en-GB" sz="2400" b="1" dirty="0"/>
              <a:t>1 laptop act as victim of spoofing</a:t>
            </a:r>
            <a:endParaRPr lang="it-IT" sz="2400" b="1" dirty="0"/>
          </a:p>
        </p:txBody>
      </p:sp>
    </p:spTree>
    <p:extLst>
      <p:ext uri="{BB962C8B-B14F-4D97-AF65-F5344CB8AC3E}">
        <p14:creationId xmlns:p14="http://schemas.microsoft.com/office/powerpoint/2010/main" val="370375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What</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it-IT" sz="2400" b="1" dirty="0"/>
              <a:t>RTT </a:t>
            </a:r>
            <a:r>
              <a:rPr lang="it-IT" sz="2400" b="1" dirty="0" err="1"/>
              <a:t>before</a:t>
            </a:r>
            <a:r>
              <a:rPr lang="it-IT" sz="2400" b="1" dirty="0"/>
              <a:t> and </a:t>
            </a:r>
            <a:r>
              <a:rPr lang="it-IT" sz="2400" b="1" dirty="0" err="1"/>
              <a:t>during</a:t>
            </a:r>
            <a:r>
              <a:rPr lang="it-IT" sz="2400" b="1" dirty="0"/>
              <a:t> the </a:t>
            </a:r>
            <a:r>
              <a:rPr lang="it-IT" sz="2400" b="1" dirty="0" err="1"/>
              <a:t>attack</a:t>
            </a:r>
            <a:endParaRPr lang="it-IT" sz="2400" b="1" dirty="0"/>
          </a:p>
          <a:p>
            <a:pPr marL="285750" indent="-285750">
              <a:spcBef>
                <a:spcPts val="2100"/>
              </a:spcBef>
              <a:spcAft>
                <a:spcPts val="2100"/>
              </a:spcAft>
            </a:pPr>
            <a:r>
              <a:rPr lang="it-IT" sz="2400" b="1" dirty="0" err="1"/>
              <a:t>Response</a:t>
            </a:r>
            <a:r>
              <a:rPr lang="it-IT" sz="2400" b="1" dirty="0"/>
              <a:t> time of DNS query </a:t>
            </a:r>
          </a:p>
          <a:p>
            <a:pPr marL="285750" indent="-285750">
              <a:spcBef>
                <a:spcPts val="2100"/>
              </a:spcBef>
              <a:spcAft>
                <a:spcPts val="2100"/>
              </a:spcAft>
            </a:pPr>
            <a:r>
              <a:rPr lang="it-IT" sz="2400" b="1" dirty="0" err="1"/>
              <a:t>Resources</a:t>
            </a:r>
            <a:r>
              <a:rPr lang="it-IT" sz="2400" b="1" dirty="0"/>
              <a:t> </a:t>
            </a:r>
            <a:r>
              <a:rPr lang="it-IT" sz="2400" b="1" dirty="0" err="1"/>
              <a:t>used</a:t>
            </a:r>
            <a:r>
              <a:rPr lang="it-IT" sz="2400" b="1" dirty="0"/>
              <a:t> by the DNS server</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Where</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monitors</a:t>
            </a:r>
            <a:r>
              <a:rPr lang="it-IT" sz="2400" b="1" dirty="0"/>
              <a:t> the status of the network</a:t>
            </a:r>
          </a:p>
          <a:p>
            <a:pPr marL="285750" indent="-285750">
              <a:spcBef>
                <a:spcPts val="2100"/>
              </a:spcBef>
              <a:spcAft>
                <a:spcPts val="2100"/>
              </a:spcAft>
            </a:pPr>
            <a:r>
              <a:rPr lang="it-IT" sz="2400" b="1" dirty="0"/>
              <a:t>LAN </a:t>
            </a:r>
            <a:r>
              <a:rPr lang="en-GB" sz="2400" b="1" dirty="0"/>
              <a:t>isolated</a:t>
            </a:r>
            <a:r>
              <a:rPr lang="it-IT" sz="2400" b="1" dirty="0"/>
              <a:t> from internet</a:t>
            </a:r>
          </a:p>
        </p:txBody>
      </p:sp>
    </p:spTree>
    <p:extLst>
      <p:ext uri="{BB962C8B-B14F-4D97-AF65-F5344CB8AC3E}">
        <p14:creationId xmlns:p14="http://schemas.microsoft.com/office/powerpoint/2010/main" val="25699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593920" y="2896127"/>
            <a:ext cx="4794324"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Tools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rPr>
              <a:t>used</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912801" y="2685950"/>
            <a:ext cx="1627849" cy="1486099"/>
          </a:xfrm>
          <a:prstGeom prst="rect">
            <a:avLst/>
          </a:prstGeom>
        </p:spPr>
        <p:txBody>
          <a:bodyPr>
            <a:prstTxWarp prst="textPlain">
              <a:avLst/>
            </a:prstTxWarp>
          </a:bodyPr>
          <a:lstStyle/>
          <a:p>
            <a:pPr lvl="0" algn="ctr"/>
            <a:r>
              <a:rPr lang="it-IT" b="1" i="0" dirty="0">
                <a:ln>
                  <a:noFill/>
                </a:ln>
                <a:solidFill>
                  <a:schemeClr val="accent1"/>
                </a:solidFill>
                <a:latin typeface="Roboto Mono"/>
              </a:rPr>
              <a:t>03</a:t>
            </a:r>
            <a:endParaRPr b="1" i="0" dirty="0">
              <a:ln>
                <a:noFill/>
              </a:ln>
              <a:solidFill>
                <a:schemeClr val="accent1"/>
              </a:solidFill>
              <a:latin typeface="Roboto Mono"/>
            </a:endParaRPr>
          </a:p>
        </p:txBody>
      </p:sp>
    </p:spTree>
    <p:extLst>
      <p:ext uri="{BB962C8B-B14F-4D97-AF65-F5344CB8AC3E}">
        <p14:creationId xmlns:p14="http://schemas.microsoft.com/office/powerpoint/2010/main" val="417609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a:blip r:embed="rId3"/>
          <a:srcRect t="913" b="913"/>
          <a:stretch/>
        </p:blipFill>
        <p:spPr>
          <a:xfrm>
            <a:off x="5268988" y="2859280"/>
            <a:ext cx="6521619"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PING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172287" y="2311759"/>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a:t>Network utility tool</a:t>
            </a:r>
          </a:p>
          <a:p>
            <a:pPr marL="285750" indent="-285750">
              <a:spcBef>
                <a:spcPts val="2100"/>
              </a:spcBef>
              <a:spcAft>
                <a:spcPts val="2100"/>
              </a:spcAft>
            </a:pPr>
            <a:r>
              <a:rPr lang="it-IT" b="1" dirty="0" err="1"/>
              <a:t>Sends</a:t>
            </a:r>
            <a:r>
              <a:rPr lang="it-IT" b="1" dirty="0"/>
              <a:t> small </a:t>
            </a:r>
            <a:r>
              <a:rPr lang="it-IT" b="1" dirty="0" err="1"/>
              <a:t>packets</a:t>
            </a:r>
            <a:r>
              <a:rPr lang="it-IT" b="1" dirty="0"/>
              <a:t> to a </a:t>
            </a:r>
            <a:r>
              <a:rPr lang="it-IT" b="1" dirty="0" err="1"/>
              <a:t>specific</a:t>
            </a:r>
            <a:r>
              <a:rPr lang="it-IT" b="1" dirty="0"/>
              <a:t> IP </a:t>
            </a:r>
            <a:r>
              <a:rPr lang="it-IT" b="1" dirty="0" err="1"/>
              <a:t>address</a:t>
            </a:r>
            <a:endParaRPr lang="it-IT" b="1" dirty="0"/>
          </a:p>
          <a:p>
            <a:pPr marL="285750" indent="-285750">
              <a:spcBef>
                <a:spcPts val="2100"/>
              </a:spcBef>
              <a:spcAft>
                <a:spcPts val="2100"/>
              </a:spcAft>
            </a:pPr>
            <a:r>
              <a:rPr lang="it-IT" b="1" dirty="0" err="1"/>
              <a:t>Measures</a:t>
            </a:r>
            <a:r>
              <a:rPr lang="it-IT" b="1" dirty="0"/>
              <a:t> the RTT</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9785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nvPr/>
        </p:nvPicPr>
        <p:blipFill>
          <a:blip r:embed="rId3"/>
          <a:stretch/>
        </p:blipFill>
        <p:spPr>
          <a:xfrm>
            <a:off x="5270400" y="2858400"/>
            <a:ext cx="6523200" cy="34092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DIG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1098486" y="2029400"/>
            <a:ext cx="368254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it-IT" dirty="0">
                <a:solidFill>
                  <a:schemeClr val="accent3"/>
                </a:solidFill>
              </a:rPr>
              <a:t>Domain Information </a:t>
            </a:r>
            <a:r>
              <a:rPr lang="en-GB" dirty="0">
                <a:solidFill>
                  <a:schemeClr val="accent3"/>
                </a:solidFill>
              </a:rPr>
              <a:t>Groper</a:t>
            </a:r>
            <a:endParaRPr lang="it-IT" dirty="0"/>
          </a:p>
        </p:txBody>
      </p:sp>
      <p:sp>
        <p:nvSpPr>
          <p:cNvPr id="4" name="Google Shape;419;p26">
            <a:extLst>
              <a:ext uri="{FF2B5EF4-FFF2-40B4-BE49-F238E27FC236}">
                <a16:creationId xmlns:a16="http://schemas.microsoft.com/office/drawing/2014/main" id="{A0EFC691-ABFF-89A5-E37C-121B27CE9249}"/>
              </a:ext>
            </a:extLst>
          </p:cNvPr>
          <p:cNvSpPr txBox="1">
            <a:spLocks/>
          </p:cNvSpPr>
          <p:nvPr/>
        </p:nvSpPr>
        <p:spPr>
          <a:xfrm>
            <a:off x="1172286" y="2580896"/>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err="1"/>
              <a:t>Performs</a:t>
            </a:r>
            <a:r>
              <a:rPr lang="it-IT" b="1" dirty="0"/>
              <a:t> DNS queries</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Measure</a:t>
            </a:r>
            <a:r>
              <a:rPr lang="it-IT" dirty="0">
                <a:solidFill>
                  <a:schemeClr val="bg2"/>
                </a:solidFill>
                <a:latin typeface="Roboto Mono" pitchFamily="49" charset="0"/>
                <a:ea typeface="Roboto Mono" pitchFamily="49" charset="0"/>
              </a:rPr>
              <a:t> query time</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Used</a:t>
            </a:r>
            <a:r>
              <a:rPr lang="it-IT" dirty="0">
                <a:solidFill>
                  <a:schemeClr val="bg2"/>
                </a:solidFill>
                <a:latin typeface="Roboto Mono" pitchFamily="49" charset="0"/>
                <a:ea typeface="Roboto Mono" pitchFamily="49" charset="0"/>
              </a:rPr>
              <a:t> to check</a:t>
            </a:r>
            <a:r>
              <a:rPr lang="en-GB" dirty="0"/>
              <a:t> DNS records and the status of the server</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6564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TOP</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Tool </a:t>
            </a:r>
            <a:r>
              <a:rPr lang="en-GB" sz="2000" dirty="0">
                <a:solidFill>
                  <a:schemeClr val="bg2"/>
                </a:solidFill>
                <a:latin typeface="Roboto Mono" pitchFamily="49" charset="0"/>
                <a:ea typeface="Roboto Mono" pitchFamily="49" charset="0"/>
              </a:rPr>
              <a:t>used</a:t>
            </a:r>
            <a:r>
              <a:rPr lang="it-IT" sz="2000" dirty="0">
                <a:solidFill>
                  <a:schemeClr val="bg2"/>
                </a:solidFill>
                <a:latin typeface="Roboto Mono" pitchFamily="49" charset="0"/>
                <a:ea typeface="Roboto Mono" pitchFamily="49" charset="0"/>
              </a:rPr>
              <a:t> to monitor the system </a:t>
            </a:r>
            <a:r>
              <a:rPr lang="en-GB" sz="2000" dirty="0">
                <a:solidFill>
                  <a:schemeClr val="bg2"/>
                </a:solidFill>
                <a:latin typeface="Roboto Mono" pitchFamily="49" charset="0"/>
                <a:ea typeface="Roboto Mono" pitchFamily="49" charset="0"/>
              </a:rPr>
              <a:t>resources,</a:t>
            </a:r>
            <a:r>
              <a:rPr lang="it-IT" sz="2000" dirty="0">
                <a:solidFill>
                  <a:schemeClr val="bg2"/>
                </a:solidFill>
                <a:latin typeface="Roboto Mono" pitchFamily="49" charset="0"/>
                <a:ea typeface="Roboto Mono" pitchFamily="49" charset="0"/>
              </a:rPr>
              <a:t> like </a:t>
            </a:r>
            <a:r>
              <a:rPr lang="en-GB" sz="2000" dirty="0">
                <a:solidFill>
                  <a:schemeClr val="bg2"/>
                </a:solidFill>
                <a:latin typeface="Roboto Mono" pitchFamily="49" charset="0"/>
                <a:ea typeface="Roboto Mono" pitchFamily="49" charset="0"/>
              </a:rPr>
              <a:t>memory</a:t>
            </a:r>
            <a:r>
              <a:rPr lang="it-IT" sz="2000" dirty="0">
                <a:solidFill>
                  <a:schemeClr val="bg2"/>
                </a:solidFill>
                <a:latin typeface="Roboto Mono" pitchFamily="49" charset="0"/>
                <a:ea typeface="Roboto Mono" pitchFamily="49" charset="0"/>
              </a:rPr>
              <a:t> and CPU </a:t>
            </a:r>
            <a:r>
              <a:rPr lang="en-GB" sz="2000" dirty="0">
                <a:solidFill>
                  <a:schemeClr val="bg2"/>
                </a:solidFill>
                <a:latin typeface="Roboto Mono" pitchFamily="49" charset="0"/>
                <a:ea typeface="Roboto Mono" pitchFamily="49" charset="0"/>
              </a:rPr>
              <a:t>usage.</a:t>
            </a: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resources allocate by the server before and during the attack.</a:t>
            </a:r>
          </a:p>
        </p:txBody>
      </p:sp>
    </p:spTree>
    <p:extLst>
      <p:ext uri="{BB962C8B-B14F-4D97-AF65-F5344CB8AC3E}">
        <p14:creationId xmlns:p14="http://schemas.microsoft.com/office/powerpoint/2010/main" val="259507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Wireshark</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93724"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GB" dirty="0">
                <a:solidFill>
                  <a:schemeClr val="accent3"/>
                </a:solidFill>
              </a:rPr>
              <a:t>Open-source network protocol analyser</a:t>
            </a:r>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ACA449D5-3E3D-FDFF-2141-9DF28B17480D}"/>
              </a:ext>
            </a:extLst>
          </p:cNvPr>
          <p:cNvPicPr>
            <a:picLocks noChangeAspect="1"/>
          </p:cNvPicPr>
          <p:nvPr/>
        </p:nvPicPr>
        <p:blipFill>
          <a:blip r:embed="rId3">
            <a:alphaModFix amt="16000"/>
          </a:blip>
          <a:stretch>
            <a:fillRect/>
          </a:stretch>
        </p:blipFill>
        <p:spPr>
          <a:xfrm>
            <a:off x="1120987" y="897230"/>
            <a:ext cx="3528286" cy="745519"/>
          </a:xfrm>
          <a:prstGeom prst="rect">
            <a:avLst/>
          </a:prstGeom>
        </p:spPr>
      </p:pic>
      <p:sp>
        <p:nvSpPr>
          <p:cNvPr id="4" name="Google Shape;419;p26">
            <a:extLst>
              <a:ext uri="{FF2B5EF4-FFF2-40B4-BE49-F238E27FC236}">
                <a16:creationId xmlns:a16="http://schemas.microsoft.com/office/drawing/2014/main" id="{F0BCE4E3-9688-494B-04FA-1C8DE8593294}"/>
              </a:ext>
            </a:extLst>
          </p:cNvPr>
          <p:cNvSpPr txBox="1">
            <a:spLocks/>
          </p:cNvSpPr>
          <p:nvPr/>
        </p:nvSpPr>
        <p:spPr>
          <a:xfrm>
            <a:off x="1120987" y="2492062"/>
            <a:ext cx="6535503" cy="318081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en-GB" sz="2000" dirty="0">
                <a:solidFill>
                  <a:schemeClr val="bg2"/>
                </a:solidFill>
                <a:latin typeface="Roboto Mono" pitchFamily="49" charset="0"/>
                <a:ea typeface="Roboto Mono" pitchFamily="49" charset="0"/>
              </a:rPr>
              <a:t>Designed</a:t>
            </a:r>
            <a:r>
              <a:rPr lang="it-IT" sz="2000" dirty="0">
                <a:solidFill>
                  <a:schemeClr val="bg2"/>
                </a:solidFill>
                <a:latin typeface="Roboto Mono" pitchFamily="49" charset="0"/>
                <a:ea typeface="Roboto Mono" pitchFamily="49" charset="0"/>
              </a:rPr>
              <a:t> to</a:t>
            </a:r>
            <a:r>
              <a:rPr lang="en-GB" sz="2000" dirty="0"/>
              <a:t> capture, analyse, and display network traffic in real-time</a:t>
            </a:r>
            <a:endParaRPr lang="en-GB" sz="2000" dirty="0">
              <a:solidFill>
                <a:schemeClr val="bg2"/>
              </a:solidFill>
              <a:latin typeface="Roboto Mono" pitchFamily="49" charset="0"/>
              <a:ea typeface="Roboto Mono" pitchFamily="49" charset="0"/>
            </a:endParaRP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status of the attack, in terms of number of packets sent, and the behaviour of the DNS server</a:t>
            </a:r>
          </a:p>
        </p:txBody>
      </p:sp>
    </p:spTree>
    <p:extLst>
      <p:ext uri="{BB962C8B-B14F-4D97-AF65-F5344CB8AC3E}">
        <p14:creationId xmlns:p14="http://schemas.microsoft.com/office/powerpoint/2010/main" val="137974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130279" y="2365683"/>
            <a:ext cx="6314486" cy="197208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sym typeface="Arial"/>
              </a:rPr>
              <a:t>DNS</a:t>
            </a:r>
            <a:r>
              <a:rPr lang="en" sz="7200" dirty="0"/>
              <a:t> server</a:t>
            </a:r>
            <a:br>
              <a:rPr lang="en" sz="7200" dirty="0"/>
            </a:br>
            <a:r>
              <a:rPr lang="en" sz="7200" dirty="0"/>
              <a:t>configuration</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185143" y="2321416"/>
            <a:ext cx="1777710" cy="1893195"/>
          </a:xfrm>
          <a:prstGeom prst="rect">
            <a:avLst/>
          </a:prstGeom>
        </p:spPr>
        <p:txBody>
          <a:bodyPr>
            <a:prstTxWarp prst="textPlain">
              <a:avLst/>
            </a:prstTxWarp>
          </a:bodyPr>
          <a:lstStyle/>
          <a:p>
            <a:pPr algn="ctr"/>
            <a:r>
              <a:rPr lang="en-GB" b="1" i="0" dirty="0">
                <a:ln>
                  <a:noFill/>
                </a:ln>
                <a:solidFill>
                  <a:schemeClr val="accent3"/>
                </a:solidFill>
                <a:latin typeface="Roboto Mono"/>
              </a:rPr>
              <a:t>0</a:t>
            </a:r>
            <a:r>
              <a:rPr lang="en-GB" b="1" dirty="0">
                <a:solidFill>
                  <a:schemeClr val="accent3"/>
                </a:solidFill>
                <a:latin typeface="Roboto Mono"/>
              </a:rPr>
              <a:t>4</a:t>
            </a:r>
            <a:endParaRPr lang="en-GB" b="1" i="0" dirty="0">
              <a:ln>
                <a:noFill/>
              </a:ln>
              <a:solidFill>
                <a:schemeClr val="accent3"/>
              </a:solidFill>
              <a:latin typeface="Roboto Mono"/>
            </a:endParaRPr>
          </a:p>
        </p:txBody>
      </p:sp>
    </p:spTree>
    <p:extLst>
      <p:ext uri="{BB962C8B-B14F-4D97-AF65-F5344CB8AC3E}">
        <p14:creationId xmlns:p14="http://schemas.microsoft.com/office/powerpoint/2010/main" val="41993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5"/>
            <a:ext cx="7272300" cy="554170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791514" y="1199609"/>
            <a:ext cx="9465156" cy="763500"/>
          </a:xfrm>
          <a:prstGeom prst="rect">
            <a:avLst/>
          </a:prstGeom>
        </p:spPr>
        <p:txBody>
          <a:bodyPr spcFirstLastPara="1" wrap="square" lIns="121900" tIns="121900" rIns="121900" bIns="121900" anchor="t" anchorCtr="0">
            <a:noAutofit/>
          </a:bodyPr>
          <a:lstStyle/>
          <a:p>
            <a:pPr marL="0" lvl="0" indent="0" algn="ctr">
              <a:lnSpc>
                <a:spcPct val="100000"/>
              </a:lnSpc>
              <a:buClr>
                <a:srgbClr val="000000"/>
              </a:buClr>
              <a:buFont typeface="Arial"/>
              <a:buNone/>
            </a:pPr>
            <a:r>
              <a:rPr lang="en" sz="4800" dirty="0">
                <a:solidFill>
                  <a:schemeClr val="accent3"/>
                </a:solidFill>
                <a:latin typeface="Roboto Mono"/>
                <a:cs typeface="Arial"/>
                <a:sym typeface="Arial"/>
              </a:rPr>
              <a:t>T</a:t>
            </a:r>
            <a:r>
              <a:rPr lang="en-GB" sz="4800" dirty="0">
                <a:solidFill>
                  <a:schemeClr val="accent3"/>
                </a:solidFill>
                <a:latin typeface="Roboto Mono"/>
                <a:cs typeface="Arial"/>
                <a:sym typeface="Arial"/>
              </a:rPr>
              <a:t>h</a:t>
            </a:r>
            <a:r>
              <a:rPr lang="en" sz="4800" dirty="0">
                <a:solidFill>
                  <a:schemeClr val="accent3"/>
                </a:solidFill>
                <a:latin typeface="Roboto Mono"/>
                <a:cs typeface="Arial"/>
                <a:sym typeface="Arial"/>
              </a:rPr>
              <a:t>e configuration</a:t>
            </a:r>
            <a:endParaRPr sz="4800" dirty="0">
              <a:solidFill>
                <a:schemeClr val="accent3"/>
              </a:solidFill>
              <a:latin typeface="Roboto Mono"/>
              <a:cs typeface="Arial"/>
              <a:sym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683259" y="1999033"/>
            <a:ext cx="6515610" cy="42536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Running on Ubuntu 20.4 LTS</a:t>
            </a:r>
          </a:p>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BIND9 </a:t>
            </a:r>
            <a:r>
              <a:rPr lang="en-GB" sz="2000" dirty="0">
                <a:solidFill>
                  <a:schemeClr val="bg2"/>
                </a:solidFill>
                <a:latin typeface="Roboto Mono" pitchFamily="49" charset="0"/>
                <a:ea typeface="Roboto Mono" pitchFamily="49" charset="0"/>
              </a:rPr>
              <a:t>implementation</a:t>
            </a:r>
          </a:p>
          <a:p>
            <a:pPr marL="342900">
              <a:lnSpc>
                <a:spcPct val="100000"/>
              </a:lnSpc>
              <a:spcBef>
                <a:spcPts val="2100"/>
              </a:spcBef>
              <a:spcAft>
                <a:spcPts val="2100"/>
              </a:spcAft>
            </a:pPr>
            <a:r>
              <a:rPr lang="en-GB" sz="2000" dirty="0">
                <a:solidFill>
                  <a:schemeClr val="bg2"/>
                </a:solidFill>
                <a:latin typeface="Roboto Mono" pitchFamily="49" charset="0"/>
                <a:ea typeface="Roboto Mono" pitchFamily="49" charset="0"/>
              </a:rPr>
              <a:t>Authoritative server for the domain “ediproject.com”</a:t>
            </a:r>
          </a:p>
          <a:p>
            <a:pPr marL="342900">
              <a:spcBef>
                <a:spcPts val="2100"/>
              </a:spcBef>
              <a:spcAft>
                <a:spcPts val="2100"/>
              </a:spcAft>
            </a:pPr>
            <a:r>
              <a:rPr lang="en-GB" sz="2000" dirty="0">
                <a:solidFill>
                  <a:schemeClr val="bg2"/>
                </a:solidFill>
                <a:latin typeface="Roboto Mono" pitchFamily="49" charset="0"/>
                <a:ea typeface="Roboto Mono" pitchFamily="49" charset="0"/>
              </a:rPr>
              <a:t>No security measures. The devices on the LAN were able perform all queries</a:t>
            </a:r>
          </a:p>
        </p:txBody>
      </p:sp>
    </p:spTree>
    <p:extLst>
      <p:ext uri="{BB962C8B-B14F-4D97-AF65-F5344CB8AC3E}">
        <p14:creationId xmlns:p14="http://schemas.microsoft.com/office/powerpoint/2010/main" val="171698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dirty="0">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TABLE OF </a:t>
            </a:r>
            <a:r>
              <a:rPr lang="en" sz="6000" dirty="0">
                <a:solidFill>
                  <a:schemeClr val="accent2"/>
                </a:solidFill>
              </a:rPr>
              <a:t>CONTENTS.</a:t>
            </a:r>
            <a:endParaRPr sz="6000" dirty="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DDoS attack </a:t>
            </a:r>
            <a:r>
              <a:rPr lang="en" dirty="0">
                <a:solidFill>
                  <a:schemeClr val="accent1"/>
                </a:solidFill>
              </a:rPr>
              <a:t>types</a:t>
            </a:r>
            <a:r>
              <a:rPr lang="en" dirty="0"/>
              <a:t> and </a:t>
            </a:r>
            <a:r>
              <a:rPr lang="en" dirty="0">
                <a:solidFill>
                  <a:schemeClr val="accent1"/>
                </a:solidFill>
              </a:rPr>
              <a:t>reasons</a:t>
            </a:r>
            <a:r>
              <a:rPr lang="en" dirty="0"/>
              <a:t> behind the chosen method.</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talk about this </a:t>
            </a:r>
            <a:r>
              <a:rPr lang="en" dirty="0">
                <a:solidFill>
                  <a:schemeClr val="accent3"/>
                </a:solidFill>
              </a:rPr>
              <a:t>second</a:t>
            </a:r>
            <a:r>
              <a:rPr lang="en" dirty="0"/>
              <a:t>.</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After that we will talk about </a:t>
            </a:r>
            <a:r>
              <a:rPr lang="en" dirty="0">
                <a:solidFill>
                  <a:schemeClr val="accent1"/>
                </a:solidFill>
              </a:rPr>
              <a:t>this</a:t>
            </a:r>
            <a:r>
              <a:rPr lang="en" dirty="0"/>
              <a:t>.</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a:t>
            </a:r>
            <a:r>
              <a:rPr lang="en" dirty="0">
                <a:solidFill>
                  <a:schemeClr val="accent3"/>
                </a:solidFill>
              </a:rPr>
              <a:t>also </a:t>
            </a:r>
            <a:r>
              <a:rPr lang="en" dirty="0"/>
              <a:t>talk about this.</a:t>
            </a:r>
            <a:endParaRPr dirty="0"/>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01</a:t>
            </a:r>
            <a:endParaRPr dirty="0">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Then, we will talk about </a:t>
            </a:r>
            <a:r>
              <a:rPr lang="en" dirty="0">
                <a:solidFill>
                  <a:schemeClr val="accent2"/>
                </a:solidFill>
              </a:rPr>
              <a:t>this</a:t>
            </a:r>
            <a:r>
              <a:rPr lang="en" dirty="0"/>
              <a:t>.</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And we will talk about this </a:t>
            </a:r>
            <a:r>
              <a:rPr lang="en" dirty="0">
                <a:solidFill>
                  <a:schemeClr val="accent2"/>
                </a:solidFill>
              </a:rPr>
              <a:t>last</a:t>
            </a:r>
            <a:r>
              <a:rPr lang="en" dirty="0"/>
              <a:t>.</a:t>
            </a:r>
            <a:endParaRPr dirty="0"/>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dirty="0"/>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dirty="0">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dirty="0">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400" dirty="0">
                <a:solidFill>
                  <a:schemeClr val="accent3"/>
                </a:solidFill>
                <a:latin typeface="Roboto Mono"/>
                <a:cs typeface="Arial"/>
              </a:rPr>
              <a:t>Resurce Records</a:t>
            </a:r>
            <a:endParaRPr sz="5400" dirty="0">
              <a:solidFill>
                <a:schemeClr val="accent3"/>
              </a:solidFill>
              <a:latin typeface="Roboto Mono"/>
              <a:cs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1 record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SOA</a:t>
            </a:r>
          </a:p>
          <a:p>
            <a:pPr marL="342900">
              <a:spcBef>
                <a:spcPts val="2100"/>
              </a:spcBef>
              <a:spcAft>
                <a:spcPts val="2100"/>
              </a:spcAft>
            </a:pPr>
            <a:r>
              <a:rPr lang="it-IT" sz="2000" dirty="0">
                <a:solidFill>
                  <a:schemeClr val="bg2"/>
                </a:solidFill>
                <a:latin typeface="Roboto Mono" pitchFamily="49" charset="0"/>
                <a:ea typeface="Roboto Mono" pitchFamily="49" charset="0"/>
              </a:rPr>
              <a:t>6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NS</a:t>
            </a:r>
          </a:p>
          <a:p>
            <a:pPr marL="342900">
              <a:spcBef>
                <a:spcPts val="2100"/>
              </a:spcBef>
              <a:spcAft>
                <a:spcPts val="2100"/>
              </a:spcAft>
            </a:pPr>
            <a:r>
              <a:rPr lang="it-IT" sz="2000" dirty="0">
                <a:solidFill>
                  <a:schemeClr val="bg2"/>
                </a:solidFill>
                <a:latin typeface="Roboto Mono" pitchFamily="49" charset="0"/>
                <a:ea typeface="Roboto Mono" pitchFamily="49" charset="0"/>
              </a:rPr>
              <a:t>5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MX</a:t>
            </a:r>
          </a:p>
          <a:p>
            <a:pPr marL="342900">
              <a:spcBef>
                <a:spcPts val="2100"/>
              </a:spcBef>
              <a:spcAft>
                <a:spcPts val="2100"/>
              </a:spcAft>
            </a:pPr>
            <a:r>
              <a:rPr lang="it-IT" sz="2000" dirty="0">
                <a:solidFill>
                  <a:schemeClr val="bg2"/>
                </a:solidFill>
                <a:latin typeface="Roboto Mono" pitchFamily="49" charset="0"/>
                <a:ea typeface="Roboto Mono" pitchFamily="49" charset="0"/>
              </a:rPr>
              <a:t>10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A</a:t>
            </a:r>
            <a:endParaRPr lang="en-GB" sz="2000"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371048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DNS is vital for the Internet, so protecting it from DDoS and any other type of attack is crucial.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Mechanisms for </a:t>
            </a:r>
            <a:r>
              <a:rPr lang="en" sz="6800" dirty="0">
                <a:solidFill>
                  <a:schemeClr val="accent3"/>
                </a:solidFill>
              </a:rPr>
              <a:t>MITIGATION </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i="0" dirty="0">
                <a:ln>
                  <a:noFill/>
                </a:ln>
                <a:solidFill>
                  <a:schemeClr val="accent3"/>
                </a:solidFill>
                <a:latin typeface="Roboto Mono"/>
              </a:rPr>
              <a:t>6</a:t>
            </a:r>
            <a:endParaRPr b="1" i="0" dirty="0">
              <a:ln>
                <a:noFill/>
              </a:ln>
              <a:solidFill>
                <a:schemeClr val="accent3"/>
              </a:solidFill>
              <a:latin typeface="Roboto Mono"/>
            </a:endParaRPr>
          </a:p>
        </p:txBody>
      </p:sp>
    </p:spTree>
    <p:extLst>
      <p:ext uri="{BB962C8B-B14F-4D97-AF65-F5344CB8AC3E}">
        <p14:creationId xmlns:p14="http://schemas.microsoft.com/office/powerpoint/2010/main" val="411008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Proactive</a:t>
            </a:r>
            <a:r>
              <a:rPr lang="en"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840882" y="2163585"/>
            <a:ext cx="3289582" cy="2858646"/>
          </a:xfrm>
          <a:prstGeom prst="rect">
            <a:avLst/>
          </a:prstGeom>
        </p:spPr>
        <p:txBody>
          <a:bodyPr spcFirstLastPara="1" wrap="square" lIns="121900" tIns="121900" rIns="121900" bIns="121900" anchor="t" anchorCtr="0">
            <a:noAutofit/>
          </a:bodyPr>
          <a:lstStyle/>
          <a:p>
            <a:pPr marL="285750" indent="-285750" algn="ctr">
              <a:spcBef>
                <a:spcPts val="2100"/>
              </a:spcBef>
              <a:spcAft>
                <a:spcPts val="2100"/>
              </a:spcAft>
            </a:pPr>
            <a:r>
              <a:rPr lang="it-IT" sz="2400" b="1" dirty="0"/>
              <a:t>Rate </a:t>
            </a:r>
            <a:r>
              <a:rPr lang="it-IT" sz="2400" b="1" dirty="0" err="1"/>
              <a:t>Limiting</a:t>
            </a:r>
            <a:endParaRPr lang="it-IT" sz="2400" b="1" dirty="0"/>
          </a:p>
          <a:p>
            <a:pPr marL="285750" indent="-285750" algn="ctr">
              <a:spcBef>
                <a:spcPts val="2100"/>
              </a:spcBef>
              <a:spcAft>
                <a:spcPts val="2100"/>
              </a:spcAft>
            </a:pPr>
            <a:r>
              <a:rPr lang="it-IT" sz="2400" b="1" dirty="0" err="1"/>
              <a:t>Trusted</a:t>
            </a:r>
            <a:r>
              <a:rPr lang="it-IT" sz="2400" b="1" dirty="0"/>
              <a:t> Sources</a:t>
            </a:r>
          </a:p>
          <a:p>
            <a:pPr marL="285750" indent="-285750" algn="ctr">
              <a:spcBef>
                <a:spcPts val="2100"/>
              </a:spcBef>
              <a:spcAft>
                <a:spcPts val="2100"/>
              </a:spcAft>
            </a:pPr>
            <a:r>
              <a:rPr lang="it-IT" sz="2400" b="1" dirty="0"/>
              <a:t>Firewall</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Reactive</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426;p27">
            <a:extLst>
              <a:ext uri="{FF2B5EF4-FFF2-40B4-BE49-F238E27FC236}">
                <a16:creationId xmlns:a16="http://schemas.microsoft.com/office/drawing/2014/main" id="{416D7D4F-30FB-E091-B04E-436260D4E326}"/>
              </a:ext>
            </a:extLst>
          </p:cNvPr>
          <p:cNvSpPr txBox="1">
            <a:spLocks/>
          </p:cNvSpPr>
          <p:nvPr/>
        </p:nvSpPr>
        <p:spPr>
          <a:xfrm>
            <a:off x="6723664" y="2163585"/>
            <a:ext cx="4081552" cy="36424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lgn="ctr">
              <a:spcBef>
                <a:spcPts val="2100"/>
              </a:spcBef>
              <a:spcAft>
                <a:spcPts val="2100"/>
              </a:spcAft>
            </a:pPr>
            <a:r>
              <a:rPr lang="it-IT" sz="2400" b="1" dirty="0"/>
              <a:t>Machine Learning</a:t>
            </a:r>
          </a:p>
          <a:p>
            <a:pPr marL="285750" indent="-285750" algn="ctr">
              <a:spcBef>
                <a:spcPts val="2100"/>
              </a:spcBef>
              <a:spcAft>
                <a:spcPts val="2100"/>
              </a:spcAft>
            </a:pPr>
            <a:r>
              <a:rPr lang="it-IT" sz="2400" b="1" dirty="0" err="1"/>
              <a:t>Anycast</a:t>
            </a:r>
            <a:r>
              <a:rPr lang="it-IT" sz="2400" b="1" dirty="0"/>
              <a:t> </a:t>
            </a:r>
            <a:r>
              <a:rPr lang="it-IT" sz="2400" b="1" dirty="0" err="1"/>
              <a:t>Scheme</a:t>
            </a:r>
            <a:endParaRPr lang="it-IT" sz="2400" b="1" dirty="0"/>
          </a:p>
          <a:p>
            <a:pPr marL="285750" indent="-285750" algn="ctr">
              <a:spcBef>
                <a:spcPts val="2100"/>
              </a:spcBef>
              <a:spcAft>
                <a:spcPts val="2100"/>
              </a:spcAft>
            </a:pPr>
            <a:r>
              <a:rPr lang="it-IT" sz="2400" b="1" dirty="0"/>
              <a:t>Caching </a:t>
            </a:r>
            <a:r>
              <a:rPr lang="it-IT" sz="2400" b="1" dirty="0" err="1"/>
              <a:t>Behavior</a:t>
            </a:r>
            <a:endParaRPr lang="it-IT"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5" name="Google Shape;565;p38"/>
          <p:cNvSpPr txBox="1">
            <a:spLocks noGrp="1"/>
          </p:cNvSpPr>
          <p:nvPr>
            <p:ph type="title"/>
          </p:nvPr>
        </p:nvSpPr>
        <p:spPr>
          <a:xfrm>
            <a:off x="1115273" y="436400"/>
            <a:ext cx="9707400" cy="866272"/>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400" dirty="0">
                <a:solidFill>
                  <a:schemeClr val="accent1"/>
                </a:solidFill>
              </a:rPr>
              <a:t>Proactive </a:t>
            </a:r>
            <a:r>
              <a:rPr lang="en" sz="4400" dirty="0">
                <a:solidFill>
                  <a:schemeClr val="tx1"/>
                </a:solidFill>
              </a:rPr>
              <a:t>measures</a:t>
            </a:r>
            <a:endParaRPr sz="4400" dirty="0">
              <a:solidFill>
                <a:schemeClr val="tx1"/>
              </a:solidFill>
            </a:endParaRPr>
          </a:p>
        </p:txBody>
      </p:sp>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Rate Limiting</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Trusted</a:t>
            </a:r>
            <a:r>
              <a:rPr lang="en-US" dirty="0"/>
              <a:t> </a:t>
            </a:r>
            <a:r>
              <a:rPr lang="en-US" dirty="0">
                <a:solidFill>
                  <a:schemeClr val="accent2"/>
                </a:solidFill>
              </a:rPr>
              <a:t>Sources</a:t>
            </a: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16529" y="2266456"/>
            <a:ext cx="1700941" cy="415498"/>
          </a:xfrm>
          <a:prstGeom prst="rect">
            <a:avLst/>
          </a:prstGeom>
          <a:noFill/>
        </p:spPr>
        <p:txBody>
          <a:bodyPr wrap="square" rtlCol="0">
            <a:spAutoFit/>
          </a:bodyPr>
          <a:lstStyle/>
          <a:p>
            <a:pPr algn="ctr"/>
            <a:r>
              <a:rPr lang="en-US" sz="2100" b="1" dirty="0">
                <a:solidFill>
                  <a:schemeClr val="accent3"/>
                </a:solidFill>
                <a:latin typeface="Roboto Mono"/>
                <a:ea typeface="Roboto Mono"/>
              </a:rPr>
              <a:t>Firewall</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793670"/>
            <a:ext cx="3080871" cy="2011137"/>
          </a:xfrm>
        </p:spPr>
        <p:txBody>
          <a:bodyPr/>
          <a:lstStyle/>
          <a:p>
            <a:r>
              <a:rPr lang="en-US" dirty="0"/>
              <a:t>Limit N. responses to same I</a:t>
            </a:r>
          </a:p>
          <a:p>
            <a:endParaRPr lang="en-US" dirty="0"/>
          </a:p>
          <a:p>
            <a:r>
              <a:rPr lang="en-US" dirty="0"/>
              <a:t>Reducing reflection effect</a:t>
            </a:r>
          </a:p>
          <a:p>
            <a:pPr marL="120650" indent="0">
              <a:buNone/>
            </a:pPr>
            <a:endParaRPr lang="en-US" dirty="0"/>
          </a:p>
        </p:txBody>
      </p:sp>
      <p:sp>
        <p:nvSpPr>
          <p:cNvPr id="12" name="Segnaposto testo 10">
            <a:extLst>
              <a:ext uri="{FF2B5EF4-FFF2-40B4-BE49-F238E27FC236}">
                <a16:creationId xmlns:a16="http://schemas.microsoft.com/office/drawing/2014/main" id="{076A97EC-A717-884B-6C94-9CD65492CCA2}"/>
              </a:ext>
            </a:extLst>
          </p:cNvPr>
          <p:cNvSpPr txBox="1">
            <a:spLocks/>
          </p:cNvSpPr>
          <p:nvPr/>
        </p:nvSpPr>
        <p:spPr>
          <a:xfrm>
            <a:off x="932941" y="4506599"/>
            <a:ext cx="3080871"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endParaRPr lang="en-US" dirty="0"/>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297" y="3505091"/>
            <a:ext cx="2920307" cy="2299716"/>
          </a:xfrm>
        </p:spPr>
        <p:txBody>
          <a:bodyPr/>
          <a:lstStyle/>
          <a:p>
            <a:r>
              <a:rPr lang="en-US" dirty="0"/>
              <a:t>Trusted whitelist</a:t>
            </a:r>
          </a:p>
          <a:p>
            <a:endParaRPr lang="en-US" dirty="0"/>
          </a:p>
          <a:p>
            <a:r>
              <a:rPr lang="en-US" dirty="0"/>
              <a:t>Reduce available IP to spoof</a:t>
            </a:r>
          </a:p>
          <a:p>
            <a:endParaRPr lang="en-US" dirty="0"/>
          </a:p>
          <a:p>
            <a:r>
              <a:rPr lang="en-US" dirty="0"/>
              <a:t>Risk trusted IP to be spoofed</a:t>
            </a:r>
          </a:p>
          <a:p>
            <a:endParaRPr lang="en-US" dirty="0"/>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77225" y="3940225"/>
            <a:ext cx="2920307" cy="11327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Traffic control</a:t>
            </a:r>
          </a:p>
          <a:p>
            <a:endParaRPr lang="en-US" dirty="0"/>
          </a:p>
          <a:p>
            <a:r>
              <a:rPr lang="en-US" dirty="0"/>
              <a:t>Traffic filtering</a:t>
            </a:r>
          </a:p>
          <a:p>
            <a:endParaRPr lang="en-US" dirty="0"/>
          </a:p>
        </p:txBody>
      </p:sp>
    </p:spTree>
    <p:extLst>
      <p:ext uri="{BB962C8B-B14F-4D97-AF65-F5344CB8AC3E}">
        <p14:creationId xmlns:p14="http://schemas.microsoft.com/office/powerpoint/2010/main" val="11475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Anycast Scheme</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Machine Learning</a:t>
            </a:r>
            <a:endParaRPr lang="en-US" dirty="0">
              <a:solidFill>
                <a:schemeClr val="accent2"/>
              </a:solidFill>
            </a:endParaRP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42750" y="2112568"/>
            <a:ext cx="1700941" cy="738664"/>
          </a:xfrm>
          <a:prstGeom prst="rect">
            <a:avLst/>
          </a:prstGeom>
          <a:noFill/>
        </p:spPr>
        <p:txBody>
          <a:bodyPr wrap="square" rtlCol="0">
            <a:spAutoFit/>
          </a:bodyPr>
          <a:lstStyle/>
          <a:p>
            <a:pPr algn="ctr"/>
            <a:r>
              <a:rPr lang="en-US" sz="2100" b="1" dirty="0">
                <a:solidFill>
                  <a:schemeClr val="accent3"/>
                </a:solidFill>
                <a:latin typeface="Roboto Mono"/>
                <a:ea typeface="Roboto Mono"/>
              </a:rPr>
              <a:t>Caching Behavior</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429000"/>
            <a:ext cx="3080871" cy="2541816"/>
          </a:xfrm>
        </p:spPr>
        <p:txBody>
          <a:bodyPr/>
          <a:lstStyle/>
          <a:p>
            <a:r>
              <a:rPr lang="en-US" dirty="0"/>
              <a:t>Server replication</a:t>
            </a:r>
          </a:p>
          <a:p>
            <a:endParaRPr lang="en-US" dirty="0"/>
          </a:p>
          <a:p>
            <a:r>
              <a:rPr lang="en-US" dirty="0"/>
              <a:t>Traffic distribution (routing)</a:t>
            </a:r>
          </a:p>
          <a:p>
            <a:endParaRPr lang="en-US" dirty="0"/>
          </a:p>
          <a:p>
            <a:r>
              <a:rPr lang="en-US" dirty="0"/>
              <a:t>Hard to push all servers down</a:t>
            </a:r>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595" y="3443759"/>
            <a:ext cx="2920307" cy="2299716"/>
          </a:xfrm>
        </p:spPr>
        <p:txBody>
          <a:bodyPr/>
          <a:lstStyle/>
          <a:p>
            <a:r>
              <a:rPr lang="en-US" dirty="0"/>
              <a:t>Classification algorithms (SVM, Neural Networks, Trees)</a:t>
            </a:r>
          </a:p>
          <a:p>
            <a:endParaRPr lang="en-US" dirty="0"/>
          </a:p>
          <a:p>
            <a:r>
              <a:rPr lang="en-US" dirty="0"/>
              <a:t>Vulnerable to adversarial approach (EAD)</a:t>
            </a:r>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33068" y="3505091"/>
            <a:ext cx="2920307" cy="197071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No TTL expired eviction if unavailability</a:t>
            </a:r>
          </a:p>
          <a:p>
            <a:endParaRPr lang="en-US" dirty="0"/>
          </a:p>
          <a:p>
            <a:r>
              <a:rPr lang="en-US" dirty="0"/>
              <a:t>Cached query served even during attack</a:t>
            </a:r>
          </a:p>
          <a:p>
            <a:endParaRPr lang="en-US" dirty="0"/>
          </a:p>
        </p:txBody>
      </p:sp>
      <p:sp>
        <p:nvSpPr>
          <p:cNvPr id="4" name="Google Shape;565;p38">
            <a:extLst>
              <a:ext uri="{FF2B5EF4-FFF2-40B4-BE49-F238E27FC236}">
                <a16:creationId xmlns:a16="http://schemas.microsoft.com/office/drawing/2014/main" id="{8250141F-6CF2-EED0-CAAD-59E1F0EC7076}"/>
              </a:ext>
            </a:extLst>
          </p:cNvPr>
          <p:cNvSpPr txBox="1">
            <a:spLocks/>
          </p:cNvSpPr>
          <p:nvPr/>
        </p:nvSpPr>
        <p:spPr>
          <a:xfrm>
            <a:off x="1115273" y="436400"/>
            <a:ext cx="9707400" cy="8662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4400" dirty="0" err="1">
                <a:solidFill>
                  <a:schemeClr val="accent3"/>
                </a:solidFill>
                <a:latin typeface="Roboto Mono"/>
                <a:ea typeface="Roboto Mono"/>
                <a:sym typeface="Roboto Mono"/>
              </a:rPr>
              <a:t>Reactive</a:t>
            </a:r>
            <a:r>
              <a:rPr lang="it-IT" sz="4400" dirty="0">
                <a:solidFill>
                  <a:schemeClr val="accent1"/>
                </a:solidFill>
              </a:rPr>
              <a:t> </a:t>
            </a:r>
            <a:r>
              <a:rPr lang="it-IT" sz="4400" dirty="0" err="1">
                <a:solidFill>
                  <a:schemeClr val="tx1"/>
                </a:solidFill>
              </a:rPr>
              <a:t>measures</a:t>
            </a:r>
            <a:endParaRPr lang="it-IT" sz="4400" dirty="0">
              <a:solidFill>
                <a:schemeClr val="tx1"/>
              </a:solidFill>
            </a:endParaRPr>
          </a:p>
        </p:txBody>
      </p:sp>
    </p:spTree>
    <p:extLst>
      <p:ext uri="{BB962C8B-B14F-4D97-AF65-F5344CB8AC3E}">
        <p14:creationId xmlns:p14="http://schemas.microsoft.com/office/powerpoint/2010/main" val="152361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Distributed Denial of Service (DDoS) is a cyber attack aimed at running out of service a given target.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731490" y="1958191"/>
            <a:ext cx="7345500"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DDoS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sym typeface="Roboto Mono"/>
              </a:rPr>
              <a:t>Attack </a:t>
            </a:r>
            <a:r>
              <a:rPr lang="en" sz="7200" dirty="0">
                <a:sym typeface="Roboto Mono"/>
              </a:rPr>
              <a:t>Types</a:t>
            </a:r>
            <a:r>
              <a:rPr lang="en" sz="7200" dirty="0"/>
              <a:t> </a:t>
            </a:r>
            <a:endParaRPr sz="72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a:blip r:embed="rId3"/>
          <a:srcRect t="12422" b="12422"/>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t-IT" sz="5400" dirty="0"/>
              <a:t>THERE IS </a:t>
            </a:r>
            <a:r>
              <a:rPr lang="it-IT" sz="6000" dirty="0">
                <a:solidFill>
                  <a:schemeClr val="accent3"/>
                </a:solidFill>
              </a:rPr>
              <a:t>PLENTY</a:t>
            </a:r>
            <a:r>
              <a:rPr lang="it-IT" sz="6500" dirty="0"/>
              <a:t> </a:t>
            </a:r>
            <a:r>
              <a:rPr lang="it-IT" sz="6000" dirty="0"/>
              <a:t>OF DDOS </a:t>
            </a:r>
            <a:br>
              <a:rPr lang="it-IT" sz="6000" dirty="0"/>
            </a:br>
            <a:r>
              <a:rPr lang="it-IT" sz="6000" dirty="0"/>
              <a:t>ATTACK </a:t>
            </a:r>
            <a:r>
              <a:rPr lang="it-IT" sz="6000" dirty="0">
                <a:solidFill>
                  <a:schemeClr val="accent3"/>
                </a:solidFill>
              </a:rPr>
              <a:t>TYPES</a:t>
            </a:r>
          </a:p>
        </p:txBody>
      </p:sp>
      <p:sp>
        <p:nvSpPr>
          <p:cNvPr id="499" name="Google Shape;499;p34"/>
          <p:cNvSpPr txBox="1">
            <a:spLocks noGrp="1"/>
          </p:cNvSpPr>
          <p:nvPr>
            <p:ph type="body" idx="4294967295"/>
          </p:nvPr>
        </p:nvSpPr>
        <p:spPr>
          <a:xfrm>
            <a:off x="413996" y="5088835"/>
            <a:ext cx="11129100" cy="1227365"/>
          </a:xfrm>
          <a:prstGeom prst="rect">
            <a:avLst/>
          </a:prstGeom>
        </p:spPr>
        <p:txBody>
          <a:bodyPr spcFirstLastPara="1" wrap="square" lIns="121900" tIns="121900" rIns="121900" bIns="121900" anchor="t" anchorCtr="0">
            <a:noAutofit/>
          </a:bodyPr>
          <a:lstStyle/>
          <a:p>
            <a:pPr marL="0" lvl="0" indent="0" algn="l" rtl="0">
              <a:spcBef>
                <a:spcPts val="2100"/>
              </a:spcBef>
              <a:spcAft>
                <a:spcPts val="0"/>
              </a:spcAft>
              <a:buNone/>
            </a:pPr>
            <a:r>
              <a:rPr lang="en-US" sz="2000" dirty="0"/>
              <a:t>Our interest was in experimenting with a </a:t>
            </a:r>
            <a:r>
              <a:rPr lang="en-US" sz="2000" dirty="0">
                <a:solidFill>
                  <a:schemeClr val="accent1"/>
                </a:solidFill>
                <a:latin typeface="Roboto Mono" pitchFamily="49" charset="0"/>
                <a:ea typeface="Roboto Mono" pitchFamily="49" charset="0"/>
                <a:cs typeface="Roboto"/>
                <a:sym typeface="Roboto"/>
              </a:rPr>
              <a:t>commonly employed</a:t>
            </a:r>
            <a:r>
              <a:rPr lang="en-US" sz="2000" dirty="0"/>
              <a:t> approach in real-world scenarios, as </a:t>
            </a:r>
            <a:r>
              <a:rPr lang="en-US" sz="2000" dirty="0">
                <a:solidFill>
                  <a:schemeClr val="accent3"/>
                </a:solidFill>
                <a:latin typeface="Roboto Mono" pitchFamily="49" charset="0"/>
                <a:ea typeface="Roboto Mono" pitchFamily="49" charset="0"/>
                <a:cs typeface="Roboto"/>
                <a:sym typeface="Roboto"/>
              </a:rPr>
              <a:t>opposed</a:t>
            </a:r>
            <a:r>
              <a:rPr lang="en-US" sz="2000" dirty="0"/>
              <a:t> to </a:t>
            </a:r>
            <a:r>
              <a:rPr lang="en-US" sz="2000" dirty="0">
                <a:solidFill>
                  <a:schemeClr val="accent3"/>
                </a:solidFill>
                <a:latin typeface="Roboto Mono" pitchFamily="49" charset="0"/>
                <a:ea typeface="Roboto Mono" pitchFamily="49" charset="0"/>
                <a:cs typeface="Roboto"/>
              </a:rPr>
              <a:t>sporadic</a:t>
            </a:r>
            <a:r>
              <a:rPr lang="en-US" sz="2000" dirty="0"/>
              <a:t> cases.</a:t>
            </a: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rotWithShape="1">
          <a:blip r:embed="rId3"/>
          <a:srcRect l="1993" t="8727" r="2512" b="295"/>
          <a:stretch/>
        </p:blipFill>
        <p:spPr>
          <a:xfrm>
            <a:off x="5233160" y="2829017"/>
            <a:ext cx="6331240"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t>DID YOU </a:t>
            </a:r>
            <a:r>
              <a:rPr lang="en" sz="6000" dirty="0">
                <a:solidFill>
                  <a:schemeClr val="accent3"/>
                </a:solidFill>
              </a:rPr>
              <a:t>KNOW?</a:t>
            </a:r>
            <a:endParaRPr sz="6000" dirty="0">
              <a:solidFill>
                <a:schemeClr val="accent3"/>
              </a:solidFil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b="1" dirty="0" err="1">
                <a:solidFill>
                  <a:schemeClr val="bg2"/>
                </a:solidFill>
                <a:latin typeface="Roboto Mono" pitchFamily="49" charset="0"/>
                <a:ea typeface="Roboto Mono" pitchFamily="49" charset="0"/>
              </a:rPr>
              <a:t>DDoS</a:t>
            </a:r>
            <a:r>
              <a:rPr lang="it-IT" sz="2000" b="1" dirty="0">
                <a:solidFill>
                  <a:schemeClr val="bg2"/>
                </a:solidFill>
                <a:latin typeface="Roboto Mono" pitchFamily="49" charset="0"/>
                <a:ea typeface="Roboto Mono" pitchFamily="49" charset="0"/>
              </a:rPr>
              <a:t> </a:t>
            </a:r>
            <a:r>
              <a:rPr lang="it-IT" sz="2000" b="1" dirty="0" err="1">
                <a:solidFill>
                  <a:schemeClr val="bg2"/>
                </a:solidFill>
                <a:latin typeface="Roboto Mono" pitchFamily="49" charset="0"/>
                <a:ea typeface="Roboto Mono" pitchFamily="49" charset="0"/>
              </a:rPr>
              <a:t>involving</a:t>
            </a:r>
            <a:r>
              <a:rPr lang="it-IT" sz="2000" b="1" dirty="0">
                <a:solidFill>
                  <a:schemeClr val="bg2"/>
                </a:solidFill>
                <a:latin typeface="Roboto Mono" pitchFamily="49" charset="0"/>
                <a:ea typeface="Roboto Mono" pitchFamily="49" charset="0"/>
              </a:rPr>
              <a:t> DNS:</a:t>
            </a:r>
            <a:br>
              <a:rPr lang="it-IT" sz="2000" b="1" dirty="0">
                <a:solidFill>
                  <a:schemeClr val="bg2"/>
                </a:solidFill>
                <a:latin typeface="Roboto Mono" pitchFamily="49" charset="0"/>
                <a:ea typeface="Roboto Mono" pitchFamily="49" charset="0"/>
              </a:rPr>
            </a:br>
            <a:br>
              <a:rPr lang="it-IT" sz="2000" b="1" dirty="0">
                <a:solidFill>
                  <a:schemeClr val="bg2"/>
                </a:solidFill>
                <a:latin typeface="Roboto Mono" pitchFamily="49" charset="0"/>
                <a:ea typeface="Roboto Mono" pitchFamily="49" charset="0"/>
              </a:rPr>
            </a:br>
            <a:endParaRPr lang="it-IT" sz="2000" b="1" dirty="0">
              <a:solidFill>
                <a:schemeClr val="bg2"/>
              </a:solidFill>
              <a:latin typeface="Roboto Mono" pitchFamily="49" charset="0"/>
              <a:ea typeface="Roboto Mono" pitchFamily="49"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321841" y="3560331"/>
            <a:ext cx="3746557" cy="22188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r>
              <a:rPr lang="it-IT" dirty="0">
                <a:solidFill>
                  <a:schemeClr val="bg2"/>
                </a:solidFill>
                <a:latin typeface="Roboto Mono" pitchFamily="49" charset="0"/>
                <a:ea typeface="Roboto Mono" pitchFamily="49" charset="0"/>
              </a:rPr>
              <a:t>DNS Query Flood</a:t>
            </a:r>
          </a:p>
          <a:p>
            <a:pPr marL="285750" indent="-285750"/>
            <a:r>
              <a:rPr lang="it-IT" dirty="0">
                <a:solidFill>
                  <a:schemeClr val="bg2"/>
                </a:solidFill>
                <a:latin typeface="Roboto Mono" pitchFamily="49" charset="0"/>
                <a:ea typeface="Roboto Mono" pitchFamily="49" charset="0"/>
              </a:rPr>
              <a:t>TCP Flood</a:t>
            </a:r>
          </a:p>
          <a:p>
            <a:pPr marL="285750" indent="-285750"/>
            <a:r>
              <a:rPr lang="it-IT" dirty="0">
                <a:solidFill>
                  <a:schemeClr val="bg2"/>
                </a:solidFill>
                <a:latin typeface="Roboto Mono" pitchFamily="49" charset="0"/>
                <a:ea typeface="Roboto Mono" pitchFamily="49" charset="0"/>
              </a:rPr>
              <a:t>DNS </a:t>
            </a:r>
            <a:r>
              <a:rPr lang="it-IT" dirty="0" err="1">
                <a:solidFill>
                  <a:schemeClr val="bg2"/>
                </a:solidFill>
                <a:latin typeface="Roboto Mono" pitchFamily="49" charset="0"/>
                <a:ea typeface="Roboto Mono" pitchFamily="49" charset="0"/>
              </a:rPr>
              <a:t>Reflection</a:t>
            </a:r>
            <a:r>
              <a:rPr lang="it-IT" dirty="0">
                <a:solidFill>
                  <a:schemeClr val="bg2"/>
                </a:solidFill>
                <a:latin typeface="Roboto Mono" pitchFamily="49" charset="0"/>
                <a:ea typeface="Roboto Mono" pitchFamily="49" charset="0"/>
              </a:rPr>
              <a:t> and </a:t>
            </a:r>
            <a:r>
              <a:rPr lang="it-IT" dirty="0" err="1">
                <a:solidFill>
                  <a:schemeClr val="bg2"/>
                </a:solidFill>
                <a:latin typeface="Roboto Mono" pitchFamily="49" charset="0"/>
                <a:ea typeface="Roboto Mono" pitchFamily="49" charset="0"/>
              </a:rPr>
              <a:t>Amplification</a:t>
            </a:r>
            <a:r>
              <a:rPr lang="it-IT" dirty="0">
                <a:solidFill>
                  <a:schemeClr val="bg2"/>
                </a:solidFill>
                <a:latin typeface="Roboto Mono" pitchFamily="49" charset="0"/>
                <a:ea typeface="Roboto Mono" pitchFamily="49" charset="0"/>
              </a:rPr>
              <a:t> </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80846"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 b="0" dirty="0">
                <a:solidFill>
                  <a:schemeClr val="accent3"/>
                </a:solidFill>
              </a:rPr>
              <a:t>&lt;p&gt;</a:t>
            </a:r>
            <a:r>
              <a:rPr lang="en" b="0" dirty="0"/>
              <a:t> </a:t>
            </a:r>
            <a:r>
              <a:rPr lang="it-IT" dirty="0"/>
              <a:t>1/3 of </a:t>
            </a:r>
            <a:r>
              <a:rPr lang="it-IT" dirty="0" err="1"/>
              <a:t>all</a:t>
            </a:r>
            <a:r>
              <a:rPr lang="it-IT" dirty="0"/>
              <a:t> </a:t>
            </a:r>
            <a:r>
              <a:rPr lang="it-IT" dirty="0" err="1"/>
              <a:t>DDoS</a:t>
            </a:r>
            <a:r>
              <a:rPr lang="it-IT" dirty="0"/>
              <a:t> </a:t>
            </a:r>
            <a:r>
              <a:rPr lang="it-IT" dirty="0" err="1"/>
              <a:t>attacks</a:t>
            </a:r>
            <a:r>
              <a:rPr lang="it-IT" dirty="0"/>
              <a:t> are DNS-</a:t>
            </a:r>
            <a:r>
              <a:rPr lang="it-IT" dirty="0" err="1"/>
              <a:t>based</a:t>
            </a:r>
            <a:r>
              <a:rPr lang="it-IT" dirty="0"/>
              <a:t>. </a:t>
            </a:r>
            <a:r>
              <a:rPr lang="en" b="0" dirty="0">
                <a:solidFill>
                  <a:schemeClr val="accent3"/>
                </a:solidFill>
              </a:rPr>
              <a:t>&lt;p&gt;</a:t>
            </a:r>
            <a:r>
              <a:rPr lang="en" b="0" dirty="0"/>
              <a:t> </a:t>
            </a:r>
            <a:endParaRPr lang="it-IT" dirty="0"/>
          </a:p>
        </p:txBody>
      </p:sp>
    </p:spTree>
    <p:extLst>
      <p:ext uri="{BB962C8B-B14F-4D97-AF65-F5344CB8AC3E}">
        <p14:creationId xmlns:p14="http://schemas.microsoft.com/office/powerpoint/2010/main" val="131808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1345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Query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Flood</a:t>
            </a:r>
            <a:endParaRPr sz="48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785840"/>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3954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DNS queries directly to target (botnet)</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1" y="4023775"/>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Target: </a:t>
            </a:r>
            <a:r>
              <a:rPr lang="en-US" b="0" dirty="0"/>
              <a:t>Recursive server or Authoritative server</a:t>
            </a:r>
            <a:endParaRPr lang="en-US" dirty="0"/>
          </a:p>
        </p:txBody>
      </p:sp>
      <p:sp>
        <p:nvSpPr>
          <p:cNvPr id="4" name="CasellaDiTesto 3">
            <a:extLst>
              <a:ext uri="{FF2B5EF4-FFF2-40B4-BE49-F238E27FC236}">
                <a16:creationId xmlns:a16="http://schemas.microsoft.com/office/drawing/2014/main" id="{A16F71F5-F9AB-271D-3DEB-335341EE881E}"/>
              </a:ext>
            </a:extLst>
          </p:cNvPr>
          <p:cNvSpPr txBox="1"/>
          <p:nvPr/>
        </p:nvSpPr>
        <p:spPr>
          <a:xfrm>
            <a:off x="1943098" y="4898083"/>
            <a:ext cx="4794584" cy="338554"/>
          </a:xfrm>
          <a:prstGeom prst="rect">
            <a:avLst/>
          </a:prstGeom>
          <a:noFill/>
        </p:spPr>
        <p:txBody>
          <a:bodyPr wrap="square">
            <a:spAutoFit/>
          </a:bodyPr>
          <a:lstStyle/>
          <a:p>
            <a:r>
              <a:rPr lang="en-US" sz="1600" b="1" dirty="0">
                <a:solidFill>
                  <a:schemeClr val="bg2"/>
                </a:solidFill>
                <a:latin typeface="Roboto Mono" pitchFamily="49" charset="0"/>
                <a:ea typeface="Roboto Mono" pitchFamily="49" charset="0"/>
              </a:rPr>
              <a:t>Trick:</a:t>
            </a:r>
            <a:r>
              <a:rPr lang="en-US" sz="1600" dirty="0">
                <a:solidFill>
                  <a:schemeClr val="bg2"/>
                </a:solidFill>
                <a:latin typeface="Roboto Mono" pitchFamily="49" charset="0"/>
                <a:ea typeface="Roboto Mono" pitchFamily="49" charset="0"/>
              </a:rPr>
              <a:t> </a:t>
            </a:r>
            <a:r>
              <a:rPr lang="en-US" sz="1600" b="0" dirty="0">
                <a:solidFill>
                  <a:schemeClr val="bg2"/>
                </a:solidFill>
                <a:latin typeface="Roboto Mono" pitchFamily="49" charset="0"/>
                <a:ea typeface="Roboto Mono" pitchFamily="49" charset="0"/>
              </a:rPr>
              <a:t>DNS queries not already cached </a:t>
            </a:r>
            <a:endParaRPr lang="en-US" sz="1600" dirty="0">
              <a:solidFill>
                <a:schemeClr val="bg2"/>
              </a:solidFill>
              <a:latin typeface="Roboto Mono" pitchFamily="49" charset="0"/>
              <a:ea typeface="Roboto Mono" pitchFamily="49" charset="0"/>
            </a:endParaRPr>
          </a:p>
        </p:txBody>
      </p:sp>
      <p:sp>
        <p:nvSpPr>
          <p:cNvPr id="7" name="Freccia giù 6">
            <a:extLst>
              <a:ext uri="{FF2B5EF4-FFF2-40B4-BE49-F238E27FC236}">
                <a16:creationId xmlns:a16="http://schemas.microsoft.com/office/drawing/2014/main" id="{78C3EC2E-CD83-8573-3893-A575674FECD2}"/>
              </a:ext>
            </a:extLst>
          </p:cNvPr>
          <p:cNvSpPr/>
          <p:nvPr/>
        </p:nvSpPr>
        <p:spPr>
          <a:xfrm>
            <a:off x="4042609" y="4601245"/>
            <a:ext cx="240631" cy="2808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69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159252"/>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Water </a:t>
            </a:r>
            <a:r>
              <a:rPr lang="en" sz="4800" dirty="0">
                <a:solidFill>
                  <a:schemeClr val="accent2"/>
                </a:solidFill>
                <a:latin typeface="Roboto Mono"/>
                <a:ea typeface="Roboto Mono"/>
                <a:cs typeface="Arial"/>
                <a:sym typeface="Arial"/>
              </a:rPr>
              <a:t>Torture</a:t>
            </a:r>
            <a:endParaRPr sz="2100" dirty="0">
              <a:solidFill>
                <a:schemeClr val="accent2"/>
              </a:solidFill>
              <a:latin typeface="Roboto Mono"/>
              <a:ea typeface="Roboto Mono"/>
              <a:cs typeface="Arial"/>
              <a:sym typeface="Aria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5" y="2939740"/>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authoritative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4" y="35493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a huge amount of queries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2" y="4177675"/>
            <a:ext cx="955610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Creating FQDN as ‘[random host] + [target domain]’</a:t>
            </a:r>
            <a:endParaRPr lang="en-US" dirty="0"/>
          </a:p>
        </p:txBody>
      </p:sp>
    </p:spTree>
    <p:extLst>
      <p:ext uri="{BB962C8B-B14F-4D97-AF65-F5344CB8AC3E}">
        <p14:creationId xmlns:p14="http://schemas.microsoft.com/office/powerpoint/2010/main" val="392305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168343" y="117990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accent3"/>
                </a:solidFill>
              </a:rPr>
              <a:t>TCP </a:t>
            </a:r>
            <a:r>
              <a:rPr lang="en" sz="4800" dirty="0">
                <a:solidFill>
                  <a:schemeClr val="tx1"/>
                </a:solidFill>
              </a:rPr>
              <a:t>Flood</a:t>
            </a:r>
            <a:endParaRPr sz="4800" dirty="0">
              <a:solidFill>
                <a:schemeClr val="tx1"/>
              </a:solidFil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827411"/>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4370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Opening lots of TCP connections</a:t>
            </a:r>
            <a:endParaRPr lang="en-US" dirty="0"/>
          </a:p>
        </p:txBody>
      </p:sp>
      <p:sp>
        <p:nvSpPr>
          <p:cNvPr id="2" name="Sottotitolo 4">
            <a:extLst>
              <a:ext uri="{FF2B5EF4-FFF2-40B4-BE49-F238E27FC236}">
                <a16:creationId xmlns:a16="http://schemas.microsoft.com/office/drawing/2014/main" id="{FE501A94-738E-6049-3B47-B64C1BD8B1DF}"/>
              </a:ext>
            </a:extLst>
          </p:cNvPr>
          <p:cNvSpPr txBox="1">
            <a:spLocks/>
          </p:cNvSpPr>
          <p:nvPr/>
        </p:nvSpPr>
        <p:spPr>
          <a:xfrm>
            <a:off x="1081962" y="40466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Do not close TCP connections</a:t>
            </a:r>
            <a:endParaRPr lang="en-US" dirty="0"/>
          </a:p>
        </p:txBody>
      </p:sp>
    </p:spTree>
    <p:extLst>
      <p:ext uri="{BB962C8B-B14F-4D97-AF65-F5344CB8AC3E}">
        <p14:creationId xmlns:p14="http://schemas.microsoft.com/office/powerpoint/2010/main" val="221862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078535" y="1221620"/>
            <a:ext cx="9556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a:t>
            </a:r>
            <a:r>
              <a:rPr lang="en" sz="4800" dirty="0">
                <a:solidFill>
                  <a:schemeClr val="accent3"/>
                </a:solidFill>
              </a:rPr>
              <a:t> Reflection </a:t>
            </a:r>
            <a:r>
              <a:rPr lang="en" sz="4800" dirty="0">
                <a:solidFill>
                  <a:schemeClr val="tx1"/>
                </a:solidFill>
              </a:rPr>
              <a:t>and</a:t>
            </a:r>
            <a:r>
              <a:rPr lang="en" sz="4800" dirty="0">
                <a:solidFill>
                  <a:schemeClr val="accent3"/>
                </a:solidFill>
              </a:rPr>
              <a:t>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Amplification</a:t>
            </a:r>
            <a:endParaRPr sz="3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00320" y="2030612"/>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00322" y="2947904"/>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bandwidth</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00321" y="3557504"/>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Reflecting and Amplifying queries on DNS recursive NS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00319" y="4185839"/>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Spoofing IP (not difficult with UDP protocol) + ANY</a:t>
            </a:r>
          </a:p>
        </p:txBody>
      </p:sp>
      <p:sp>
        <p:nvSpPr>
          <p:cNvPr id="3" name="CasellaDiTesto 2">
            <a:extLst>
              <a:ext uri="{FF2B5EF4-FFF2-40B4-BE49-F238E27FC236}">
                <a16:creationId xmlns:a16="http://schemas.microsoft.com/office/drawing/2014/main" id="{CB630AEC-1255-B3A4-9719-413B9CA58BA5}"/>
              </a:ext>
            </a:extLst>
          </p:cNvPr>
          <p:cNvSpPr txBox="1"/>
          <p:nvPr/>
        </p:nvSpPr>
        <p:spPr>
          <a:xfrm>
            <a:off x="1150724" y="4918465"/>
            <a:ext cx="6132094" cy="369332"/>
          </a:xfrm>
          <a:prstGeom prst="rect">
            <a:avLst/>
          </a:prstGeom>
          <a:noFill/>
        </p:spPr>
        <p:txBody>
          <a:bodyPr wrap="square">
            <a:spAutoFit/>
          </a:bodyPr>
          <a:lstStyle/>
          <a:p>
            <a:r>
              <a:rPr lang="en-US" sz="1800" u="sng" dirty="0">
                <a:solidFill>
                  <a:schemeClr val="bg2"/>
                </a:solidFill>
                <a:latin typeface="Roboto Mono" pitchFamily="49" charset="0"/>
                <a:ea typeface="Roboto Mono" pitchFamily="49" charset="0"/>
              </a:rPr>
              <a:t>It is the Most used DNS-based DDoS attack</a:t>
            </a:r>
            <a:endParaRPr lang="en-US" sz="1800" u="sng" dirty="0">
              <a:solidFill>
                <a:schemeClr val="bg2"/>
              </a:solidFill>
            </a:endParaRPr>
          </a:p>
        </p:txBody>
      </p:sp>
    </p:spTree>
    <p:extLst>
      <p:ext uri="{BB962C8B-B14F-4D97-AF65-F5344CB8AC3E}">
        <p14:creationId xmlns:p14="http://schemas.microsoft.com/office/powerpoint/2010/main" val="233166300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3ab20fa-e76c-446e-a00b-196a3ad77da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4810589CC74B74C8B7E1854161A6674" ma:contentTypeVersion="13" ma:contentTypeDescription="Creare un nuovo documento." ma:contentTypeScope="" ma:versionID="4eb2f32668f8afd9e5294ccd37eb6a67">
  <xsd:schema xmlns:xsd="http://www.w3.org/2001/XMLSchema" xmlns:xs="http://www.w3.org/2001/XMLSchema" xmlns:p="http://schemas.microsoft.com/office/2006/metadata/properties" xmlns:ns3="c3ab20fa-e76c-446e-a00b-196a3ad77dae" xmlns:ns4="f118f4c6-d6e7-4e9a-9f70-97674d31cadf" targetNamespace="http://schemas.microsoft.com/office/2006/metadata/properties" ma:root="true" ma:fieldsID="9576c5b617f31cb8b208bdf71c26ad10" ns3:_="" ns4:_="">
    <xsd:import namespace="c3ab20fa-e76c-446e-a00b-196a3ad77dae"/>
    <xsd:import namespace="f118f4c6-d6e7-4e9a-9f70-97674d31cad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ab20fa-e76c-446e-a00b-196a3ad77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118f4c6-d6e7-4e9a-9f70-97674d31cadf"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05579-CFCE-4655-AFF9-83FA17AFCD16}">
  <ds:schemaRefs>
    <ds:schemaRef ds:uri="http://schemas.microsoft.com/office/2006/metadata/properties"/>
    <ds:schemaRef ds:uri="http://schemas.microsoft.com/office/infopath/2007/PartnerControls"/>
    <ds:schemaRef ds:uri="c3ab20fa-e76c-446e-a00b-196a3ad77dae"/>
  </ds:schemaRefs>
</ds:datastoreItem>
</file>

<file path=customXml/itemProps2.xml><?xml version="1.0" encoding="utf-8"?>
<ds:datastoreItem xmlns:ds="http://schemas.openxmlformats.org/officeDocument/2006/customXml" ds:itemID="{DCB84741-F706-468E-87AF-CB06C784C6BF}">
  <ds:schemaRefs>
    <ds:schemaRef ds:uri="http://schemas.microsoft.com/sharepoint/v3/contenttype/forms"/>
  </ds:schemaRefs>
</ds:datastoreItem>
</file>

<file path=customXml/itemProps3.xml><?xml version="1.0" encoding="utf-8"?>
<ds:datastoreItem xmlns:ds="http://schemas.openxmlformats.org/officeDocument/2006/customXml" ds:itemID="{D63BBF55-43EB-4998-B852-DA7B2EED4E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ab20fa-e76c-446e-a00b-196a3ad77dae"/>
    <ds:schemaRef ds:uri="f118f4c6-d6e7-4e9a-9f70-97674d31ca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1212</TotalTime>
  <Words>2334</Words>
  <Application>Microsoft Office PowerPoint</Application>
  <PresentationFormat>Widescreen</PresentationFormat>
  <Paragraphs>231</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 Mono</vt:lpstr>
      <vt:lpstr>Abril Fatface</vt:lpstr>
      <vt:lpstr>Aldrich</vt:lpstr>
      <vt:lpstr>Roboto</vt:lpstr>
      <vt:lpstr>Arial</vt:lpstr>
      <vt:lpstr>Calibri</vt:lpstr>
      <vt:lpstr>SlidesMania</vt:lpstr>
      <vt:lpstr>From Ripples to Waves  DNS Reflection and Amplification Attack</vt:lpstr>
      <vt:lpstr>06</vt:lpstr>
      <vt:lpstr>DDoS Attack Types </vt:lpstr>
      <vt:lpstr>THERE IS PLENTY OF DDOS  ATTACK TYPES</vt:lpstr>
      <vt:lpstr>DID YOU KNOW?</vt:lpstr>
      <vt:lpstr>DNS Query Flood</vt:lpstr>
      <vt:lpstr>DNS Water Torture</vt:lpstr>
      <vt:lpstr>TCP Flood</vt:lpstr>
      <vt:lpstr>DNS Reflection and Amplification</vt:lpstr>
      <vt:lpstr>Experimental SETUP</vt:lpstr>
      <vt:lpstr>Why</vt:lpstr>
      <vt:lpstr>What</vt:lpstr>
      <vt:lpstr>Tools used</vt:lpstr>
      <vt:lpstr>PING</vt:lpstr>
      <vt:lpstr>DIG</vt:lpstr>
      <vt:lpstr>TOP</vt:lpstr>
      <vt:lpstr>Wireshark</vt:lpstr>
      <vt:lpstr>DNS server configuration</vt:lpstr>
      <vt:lpstr>The configuration</vt:lpstr>
      <vt:lpstr>Resurce Records</vt:lpstr>
      <vt:lpstr>Mechanisms for MITIGATION </vt:lpstr>
      <vt:lpstr>Proactive measures</vt:lpstr>
      <vt:lpstr>Proactive measures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  DNS reflection and amplification</dc:title>
  <cp:lastModifiedBy>Davide Ligari</cp:lastModifiedBy>
  <cp:revision>15</cp:revision>
  <dcterms:modified xsi:type="dcterms:W3CDTF">2023-06-10T18:33:38Z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0x01010084810589CC74B74C8B7E1854161A6674</vt:lpwstr>
  </property>
</Properties>
</file>